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4" r:id="rId29"/>
    <p:sldId id="283"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4" autoAdjust="0"/>
    <p:restoredTop sz="94660"/>
  </p:normalViewPr>
  <p:slideViewPr>
    <p:cSldViewPr snapToGrid="0">
      <p:cViewPr varScale="1">
        <p:scale>
          <a:sx n="76" d="100"/>
          <a:sy n="76" d="100"/>
        </p:scale>
        <p:origin x="67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5/11/2021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5/11/2021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5/11/2021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5/11/2021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5/11/2021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5/11/2021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5/11/2021</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5/11/2021</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5/11/2021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5/11/2021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5/11/2021</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5/11/2021</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hyperlink" Target="https://www.specialneedsalliance.org/" TargetMode="External"/><Relationship Id="rId2" Type="http://schemas.openxmlformats.org/officeDocument/2006/relationships/hyperlink" Target="http://www.naela.org/" TargetMode="External"/><Relationship Id="rId1" Type="http://schemas.openxmlformats.org/officeDocument/2006/relationships/slideLayout" Target="../slideLayouts/slideLayout2.xml"/><Relationship Id="rId4" Type="http://schemas.openxmlformats.org/officeDocument/2006/relationships/hyperlink" Target="http://www.emhandbooks.wisconsin.gov/meh-ebd/meh.ht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FA52FF-31F8-44E3-B7CD-FA1C14150A7B}"/>
              </a:ext>
            </a:extLst>
          </p:cNvPr>
          <p:cNvSpPr>
            <a:spLocks noGrp="1"/>
          </p:cNvSpPr>
          <p:nvPr>
            <p:ph type="ctrTitle"/>
          </p:nvPr>
        </p:nvSpPr>
        <p:spPr/>
        <p:txBody>
          <a:bodyPr/>
          <a:lstStyle/>
          <a:p>
            <a:r>
              <a:rPr lang="en-US" dirty="0"/>
              <a:t>Estate and Long-Term Planning for Incapacity and Special Needs	</a:t>
            </a:r>
          </a:p>
        </p:txBody>
      </p:sp>
      <p:sp>
        <p:nvSpPr>
          <p:cNvPr id="3" name="Subtitle 2">
            <a:extLst>
              <a:ext uri="{FF2B5EF4-FFF2-40B4-BE49-F238E27FC236}">
                <a16:creationId xmlns:a16="http://schemas.microsoft.com/office/drawing/2014/main" id="{67ED160E-B059-4FE5-B279-F3383C79A795}"/>
              </a:ext>
            </a:extLst>
          </p:cNvPr>
          <p:cNvSpPr>
            <a:spLocks noGrp="1"/>
          </p:cNvSpPr>
          <p:nvPr>
            <p:ph type="subTitle" idx="1"/>
          </p:nvPr>
        </p:nvSpPr>
        <p:spPr/>
        <p:txBody>
          <a:bodyPr/>
          <a:lstStyle/>
          <a:p>
            <a:r>
              <a:rPr lang="en-US" dirty="0"/>
              <a:t>Madison Estate Council</a:t>
            </a:r>
          </a:p>
          <a:p>
            <a:r>
              <a:rPr lang="en-US" dirty="0"/>
              <a:t>May 17, 2021</a:t>
            </a:r>
          </a:p>
          <a:p>
            <a:endParaRPr lang="en-US" dirty="0"/>
          </a:p>
        </p:txBody>
      </p:sp>
    </p:spTree>
    <p:extLst>
      <p:ext uri="{BB962C8B-B14F-4D97-AF65-F5344CB8AC3E}">
        <p14:creationId xmlns:p14="http://schemas.microsoft.com/office/powerpoint/2010/main" val="3976493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6DC21B-5F78-49BB-8D4A-B6BEF0B8813E}"/>
              </a:ext>
            </a:extLst>
          </p:cNvPr>
          <p:cNvSpPr>
            <a:spLocks noGrp="1"/>
          </p:cNvSpPr>
          <p:nvPr>
            <p:ph type="title"/>
          </p:nvPr>
        </p:nvSpPr>
        <p:spPr/>
        <p:txBody>
          <a:bodyPr>
            <a:normAutofit/>
          </a:bodyPr>
          <a:lstStyle/>
          <a:p>
            <a:r>
              <a:rPr lang="en-US" dirty="0"/>
              <a:t>Wisconsin Medicaid Basics –</a:t>
            </a:r>
            <a:br>
              <a:rPr lang="en-US" dirty="0"/>
            </a:br>
            <a:r>
              <a:rPr lang="en-US" dirty="0"/>
              <a:t>Financial Requirements</a:t>
            </a:r>
            <a:br>
              <a:rPr lang="en-US" dirty="0"/>
            </a:br>
            <a:br>
              <a:rPr lang="en-US" dirty="0"/>
            </a:br>
            <a:r>
              <a:rPr lang="en-US" dirty="0"/>
              <a:t>* Assets</a:t>
            </a:r>
          </a:p>
        </p:txBody>
      </p:sp>
      <p:sp>
        <p:nvSpPr>
          <p:cNvPr id="9" name="Content Placeholder 8">
            <a:extLst>
              <a:ext uri="{FF2B5EF4-FFF2-40B4-BE49-F238E27FC236}">
                <a16:creationId xmlns:a16="http://schemas.microsoft.com/office/drawing/2014/main" id="{6B66C981-58E8-4C86-8D27-2E43BCED8883}"/>
              </a:ext>
            </a:extLst>
          </p:cNvPr>
          <p:cNvSpPr>
            <a:spLocks noGrp="1"/>
          </p:cNvSpPr>
          <p:nvPr>
            <p:ph idx="1"/>
          </p:nvPr>
        </p:nvSpPr>
        <p:spPr/>
        <p:txBody>
          <a:bodyPr>
            <a:normAutofit/>
          </a:bodyPr>
          <a:lstStyle/>
          <a:p>
            <a:r>
              <a:rPr lang="en-US" sz="2400" b="1" u="sng" dirty="0"/>
              <a:t>Countable Assets:</a:t>
            </a:r>
          </a:p>
          <a:p>
            <a:pPr marL="502920" lvl="1" indent="0">
              <a:buNone/>
            </a:pPr>
            <a:r>
              <a:rPr lang="en-US" dirty="0">
                <a:effectLst/>
                <a:latin typeface="Arial" panose="020B0604020202020204" pitchFamily="34" charset="0"/>
                <a:ea typeface="Calibri" panose="020F0502020204030204" pitchFamily="34" charset="0"/>
              </a:rPr>
              <a:t>Include cash, checking or savings accounts, certificates of deposit, most trust funds, stocks, bonds, retirement accounts, annuities, savings bonds, etc.  (Non-homestead real estate may be “unavailable” if it is listed for sale with a broker.)</a:t>
            </a:r>
            <a:endParaRPr lang="en-US" sz="2000" dirty="0"/>
          </a:p>
        </p:txBody>
      </p:sp>
      <p:sp>
        <p:nvSpPr>
          <p:cNvPr id="10" name="TextBox 9">
            <a:extLst>
              <a:ext uri="{FF2B5EF4-FFF2-40B4-BE49-F238E27FC236}">
                <a16:creationId xmlns:a16="http://schemas.microsoft.com/office/drawing/2014/main" id="{EC061219-D10C-4653-B045-5819FA4D3C6D}"/>
              </a:ext>
            </a:extLst>
          </p:cNvPr>
          <p:cNvSpPr txBox="1"/>
          <p:nvPr/>
        </p:nvSpPr>
        <p:spPr>
          <a:xfrm>
            <a:off x="7504176" y="1123837"/>
            <a:ext cx="3840480" cy="646331"/>
          </a:xfrm>
          <a:prstGeom prst="rect">
            <a:avLst/>
          </a:prstGeom>
          <a:noFill/>
          <a:ln>
            <a:solidFill>
              <a:schemeClr val="tx1"/>
            </a:solidFill>
          </a:ln>
        </p:spPr>
        <p:txBody>
          <a:bodyPr wrap="square" rtlCol="0">
            <a:spAutoFit/>
          </a:bodyPr>
          <a:lstStyle/>
          <a:p>
            <a:r>
              <a:rPr lang="en-US" sz="1800" i="1" dirty="0">
                <a:effectLst/>
                <a:latin typeface="Arial" panose="020B0604020202020204" pitchFamily="34" charset="0"/>
                <a:ea typeface="Calibri" panose="020F0502020204030204" pitchFamily="34" charset="0"/>
              </a:rPr>
              <a:t>Generally, assets fall into one of two categories: countable or exempt</a:t>
            </a:r>
            <a:endParaRPr lang="en-US" i="1" dirty="0"/>
          </a:p>
        </p:txBody>
      </p:sp>
    </p:spTree>
    <p:extLst>
      <p:ext uri="{BB962C8B-B14F-4D97-AF65-F5344CB8AC3E}">
        <p14:creationId xmlns:p14="http://schemas.microsoft.com/office/powerpoint/2010/main" val="38000034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8A6DF9-D726-4785-8CD0-D0EE829434D7}"/>
              </a:ext>
            </a:extLst>
          </p:cNvPr>
          <p:cNvSpPr>
            <a:spLocks noGrp="1"/>
          </p:cNvSpPr>
          <p:nvPr>
            <p:ph type="title"/>
          </p:nvPr>
        </p:nvSpPr>
        <p:spPr/>
        <p:txBody>
          <a:bodyPr/>
          <a:lstStyle/>
          <a:p>
            <a:r>
              <a:rPr lang="en-US" dirty="0"/>
              <a:t>Wisconsin Medicaid Basics –</a:t>
            </a:r>
            <a:br>
              <a:rPr lang="en-US" dirty="0"/>
            </a:br>
            <a:r>
              <a:rPr lang="en-US" dirty="0"/>
              <a:t>Financial Requirements</a:t>
            </a:r>
            <a:br>
              <a:rPr lang="en-US" dirty="0"/>
            </a:br>
            <a:br>
              <a:rPr lang="en-US" dirty="0"/>
            </a:br>
            <a:r>
              <a:rPr lang="en-US" dirty="0"/>
              <a:t>* Assets</a:t>
            </a:r>
          </a:p>
        </p:txBody>
      </p:sp>
      <p:sp>
        <p:nvSpPr>
          <p:cNvPr id="3" name="Content Placeholder 2">
            <a:extLst>
              <a:ext uri="{FF2B5EF4-FFF2-40B4-BE49-F238E27FC236}">
                <a16:creationId xmlns:a16="http://schemas.microsoft.com/office/drawing/2014/main" id="{8D75B1A9-B265-402C-928B-17C257AE8764}"/>
              </a:ext>
            </a:extLst>
          </p:cNvPr>
          <p:cNvSpPr>
            <a:spLocks noGrp="1"/>
          </p:cNvSpPr>
          <p:nvPr>
            <p:ph idx="1"/>
          </p:nvPr>
        </p:nvSpPr>
        <p:spPr/>
        <p:txBody>
          <a:bodyPr>
            <a:normAutofit fontScale="70000" lnSpcReduction="20000"/>
          </a:bodyPr>
          <a:lstStyle/>
          <a:p>
            <a:pPr marL="457200" lvl="1" indent="0">
              <a:lnSpc>
                <a:spcPct val="115000"/>
              </a:lnSpc>
              <a:spcBef>
                <a:spcPts val="0"/>
              </a:spcBef>
              <a:spcAft>
                <a:spcPts val="1000"/>
              </a:spcAft>
              <a:buNone/>
            </a:pPr>
            <a:r>
              <a:rPr lang="en-US" sz="2300" b="1" u="sng" dirty="0">
                <a:effectLst/>
                <a:latin typeface="Arial" panose="020B0604020202020204" pitchFamily="34" charset="0"/>
                <a:ea typeface="Calibri" panose="020F0502020204030204" pitchFamily="34" charset="0"/>
              </a:rPr>
              <a:t>Exempt assets</a:t>
            </a:r>
            <a:r>
              <a:rPr lang="en-US" sz="2300" b="1" dirty="0">
                <a:effectLst/>
                <a:latin typeface="Arial" panose="020B0604020202020204" pitchFamily="34" charset="0"/>
                <a:ea typeface="Calibri" panose="020F0502020204030204" pitchFamily="34" charset="0"/>
              </a:rPr>
              <a:t> are those assets specifically excluded under the Medicaid rules:</a:t>
            </a:r>
            <a:endParaRPr lang="en-US" sz="3400" b="1" dirty="0">
              <a:latin typeface="Arial" panose="020B0604020202020204" pitchFamily="34" charset="0"/>
              <a:ea typeface="Calibri" panose="020F0502020204030204" pitchFamily="34" charset="0"/>
            </a:endParaRPr>
          </a:p>
          <a:p>
            <a:pPr lvl="1" indent="-228600">
              <a:lnSpc>
                <a:spcPct val="115000"/>
              </a:lnSpc>
              <a:spcBef>
                <a:spcPts val="0"/>
              </a:spcBef>
              <a:spcAft>
                <a:spcPts val="1000"/>
              </a:spcAft>
              <a:buFont typeface="+mj-lt"/>
              <a:buAutoNum type="arabicPeriod"/>
            </a:pPr>
            <a:r>
              <a:rPr lang="en-US" sz="2200" dirty="0">
                <a:effectLst/>
                <a:latin typeface="Arial" panose="020B0604020202020204" pitchFamily="34" charset="0"/>
                <a:ea typeface="Calibri" panose="020F0502020204030204" pitchFamily="34" charset="0"/>
              </a:rPr>
              <a:t>Homestead property (up to $750,000 in equity for an individual, and unlimited equity if a spouse, minor child, or disabled child resides in the home)</a:t>
            </a:r>
            <a:endParaRPr lang="en-US" sz="2200" dirty="0">
              <a:latin typeface="Arial" panose="020B0604020202020204" pitchFamily="34" charset="0"/>
              <a:ea typeface="Calibri" panose="020F0502020204030204" pitchFamily="34" charset="0"/>
            </a:endParaRPr>
          </a:p>
          <a:p>
            <a:pPr lvl="1" indent="-228600">
              <a:lnSpc>
                <a:spcPct val="115000"/>
              </a:lnSpc>
              <a:spcBef>
                <a:spcPts val="0"/>
              </a:spcBef>
              <a:spcAft>
                <a:spcPts val="1000"/>
              </a:spcAft>
              <a:buFont typeface="+mj-lt"/>
              <a:buAutoNum type="arabicPeriod"/>
            </a:pPr>
            <a:r>
              <a:rPr lang="en-US" sz="2200" dirty="0">
                <a:effectLst/>
                <a:latin typeface="Arial" panose="020B0604020202020204" pitchFamily="34" charset="0"/>
                <a:ea typeface="Calibri" panose="020F0502020204030204" pitchFamily="34" charset="0"/>
              </a:rPr>
              <a:t>Business property is exempt if it is used in a trade or business in which the owner is actively engaged</a:t>
            </a:r>
            <a:endParaRPr lang="en-US" sz="2200" dirty="0">
              <a:latin typeface="Arial" panose="020B0604020202020204" pitchFamily="34" charset="0"/>
              <a:ea typeface="Calibri" panose="020F0502020204030204" pitchFamily="34" charset="0"/>
            </a:endParaRPr>
          </a:p>
          <a:p>
            <a:pPr lvl="1" indent="-228600">
              <a:lnSpc>
                <a:spcPct val="115000"/>
              </a:lnSpc>
              <a:spcBef>
                <a:spcPts val="0"/>
              </a:spcBef>
              <a:spcAft>
                <a:spcPts val="1000"/>
              </a:spcAft>
              <a:buFont typeface="+mj-lt"/>
              <a:buAutoNum type="arabicPeriod"/>
            </a:pPr>
            <a:r>
              <a:rPr lang="en-US" sz="2200" dirty="0">
                <a:effectLst/>
                <a:latin typeface="Arial" panose="020B0604020202020204" pitchFamily="34" charset="0"/>
                <a:ea typeface="Calibri" panose="020F0502020204030204" pitchFamily="34" charset="0"/>
              </a:rPr>
              <a:t>Burial assets are exempt; the most common types are:</a:t>
            </a:r>
          </a:p>
          <a:p>
            <a:pPr lvl="2" indent="-228600">
              <a:lnSpc>
                <a:spcPct val="115000"/>
              </a:lnSpc>
              <a:spcBef>
                <a:spcPts val="0"/>
              </a:spcBef>
              <a:spcAft>
                <a:spcPts val="1000"/>
              </a:spcAft>
              <a:buFont typeface="+mj-lt"/>
              <a:buAutoNum type="arabicPeriod"/>
            </a:pPr>
            <a:r>
              <a:rPr lang="en-US" sz="2000" dirty="0">
                <a:effectLst/>
                <a:latin typeface="Arial" panose="020B0604020202020204" pitchFamily="34" charset="0"/>
                <a:ea typeface="Calibri" panose="020F0502020204030204" pitchFamily="34" charset="0"/>
              </a:rPr>
              <a:t>Burial trusts that are irrevocable (exempt up to $4,500)</a:t>
            </a:r>
          </a:p>
          <a:p>
            <a:pPr lvl="2" indent="-228600">
              <a:lnSpc>
                <a:spcPct val="115000"/>
              </a:lnSpc>
              <a:spcBef>
                <a:spcPts val="0"/>
              </a:spcBef>
              <a:spcAft>
                <a:spcPts val="1000"/>
              </a:spcAft>
              <a:buFont typeface="+mj-lt"/>
              <a:buAutoNum type="arabicPeriod"/>
            </a:pPr>
            <a:r>
              <a:rPr lang="en-US" sz="2000" dirty="0">
                <a:effectLst/>
                <a:latin typeface="Arial" panose="020B0604020202020204" pitchFamily="34" charset="0"/>
                <a:ea typeface="Calibri" panose="020F0502020204030204" pitchFamily="34" charset="0"/>
              </a:rPr>
              <a:t>Burial insurance in any amount (irrevocable, with statement of goods and services)</a:t>
            </a:r>
            <a:endParaRPr lang="en-US" sz="2000" dirty="0">
              <a:latin typeface="Arial" panose="020B0604020202020204" pitchFamily="34" charset="0"/>
              <a:ea typeface="Calibri" panose="020F0502020204030204" pitchFamily="34" charset="0"/>
            </a:endParaRPr>
          </a:p>
          <a:p>
            <a:pPr lvl="2" indent="-228600">
              <a:lnSpc>
                <a:spcPct val="115000"/>
              </a:lnSpc>
              <a:spcBef>
                <a:spcPts val="0"/>
              </a:spcBef>
              <a:spcAft>
                <a:spcPts val="1000"/>
              </a:spcAft>
              <a:buFont typeface="+mj-lt"/>
              <a:buAutoNum type="arabicPeriod"/>
            </a:pPr>
            <a:r>
              <a:rPr lang="en-US" sz="2000" dirty="0">
                <a:effectLst/>
                <a:latin typeface="Arial" panose="020B0604020202020204" pitchFamily="34" charset="0"/>
                <a:ea typeface="Calibri" panose="020F0502020204030204" pitchFamily="34" charset="0"/>
              </a:rPr>
              <a:t>Burial spaces, which include plots, vaults, caskets, urns, and headstones, used for the individual, spouse, and certain other family members</a:t>
            </a:r>
          </a:p>
          <a:p>
            <a:pPr lvl="1" indent="-228600">
              <a:lnSpc>
                <a:spcPct val="115000"/>
              </a:lnSpc>
              <a:spcBef>
                <a:spcPts val="0"/>
              </a:spcBef>
              <a:spcAft>
                <a:spcPts val="1000"/>
              </a:spcAft>
              <a:buFont typeface="+mj-lt"/>
              <a:buAutoNum type="arabicPeriod"/>
            </a:pPr>
            <a:r>
              <a:rPr lang="en-US" sz="2200" dirty="0">
                <a:effectLst/>
                <a:latin typeface="Arial" panose="020B0604020202020204" pitchFamily="34" charset="0"/>
                <a:ea typeface="Calibri" panose="020F0502020204030204" pitchFamily="34" charset="0"/>
              </a:rPr>
              <a:t>Life insurance with total face value of $1,500 or less;</a:t>
            </a:r>
          </a:p>
          <a:p>
            <a:pPr lvl="1" indent="-228600">
              <a:lnSpc>
                <a:spcPct val="115000"/>
              </a:lnSpc>
              <a:spcBef>
                <a:spcPts val="0"/>
              </a:spcBef>
              <a:spcAft>
                <a:spcPts val="1000"/>
              </a:spcAft>
              <a:buFont typeface="+mj-lt"/>
              <a:buAutoNum type="arabicPeriod"/>
            </a:pPr>
            <a:r>
              <a:rPr lang="en-US" sz="2200" dirty="0">
                <a:effectLst/>
                <a:latin typeface="Arial" panose="020B0604020202020204" pitchFamily="34" charset="0"/>
                <a:ea typeface="Calibri" panose="020F0502020204030204" pitchFamily="34" charset="0"/>
              </a:rPr>
              <a:t>The community spouse’s retirement accounts</a:t>
            </a:r>
          </a:p>
          <a:p>
            <a:pPr lvl="1" indent="-228600">
              <a:lnSpc>
                <a:spcPct val="115000"/>
              </a:lnSpc>
              <a:spcBef>
                <a:spcPts val="0"/>
              </a:spcBef>
              <a:spcAft>
                <a:spcPts val="1000"/>
              </a:spcAft>
              <a:buFont typeface="+mj-lt"/>
              <a:buAutoNum type="arabicPeriod"/>
            </a:pPr>
            <a:r>
              <a:rPr lang="en-US" sz="2200" dirty="0">
                <a:effectLst/>
                <a:latin typeface="Arial" panose="020B0604020202020204" pitchFamily="34" charset="0"/>
                <a:ea typeface="Calibri" panose="020F0502020204030204" pitchFamily="34" charset="0"/>
              </a:rPr>
              <a:t>Special needs trust, such as Wispact, for the recipient</a:t>
            </a:r>
            <a:endParaRPr lang="en-US" sz="3000" dirty="0"/>
          </a:p>
          <a:p>
            <a:pPr marL="1828800" lvl="4" indent="0">
              <a:lnSpc>
                <a:spcPct val="115000"/>
              </a:lnSpc>
              <a:spcBef>
                <a:spcPts val="0"/>
              </a:spcBef>
              <a:spcAft>
                <a:spcPts val="1000"/>
              </a:spcAft>
              <a:buNone/>
            </a:pPr>
            <a:br>
              <a:rPr lang="en-US" sz="1200" dirty="0">
                <a:effectLst/>
                <a:latin typeface="Arial" panose="020B0604020202020204" pitchFamily="34" charset="0"/>
                <a:ea typeface="Calibri" panose="020F0502020204030204" pitchFamily="34" charset="0"/>
              </a:rPr>
            </a:br>
            <a:endParaRPr lang="en-US" sz="1200" dirty="0">
              <a:effectLst/>
              <a:latin typeface="Arial" panose="020B0604020202020204" pitchFamily="34" charset="0"/>
              <a:ea typeface="Calibri" panose="020F0502020204030204" pitchFamily="34" charset="0"/>
            </a:endParaRPr>
          </a:p>
        </p:txBody>
      </p:sp>
    </p:spTree>
    <p:extLst>
      <p:ext uri="{BB962C8B-B14F-4D97-AF65-F5344CB8AC3E}">
        <p14:creationId xmlns:p14="http://schemas.microsoft.com/office/powerpoint/2010/main" val="10953507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D032C8-5BF1-4E23-AA14-F7FA42E04343}"/>
              </a:ext>
            </a:extLst>
          </p:cNvPr>
          <p:cNvSpPr>
            <a:spLocks noGrp="1"/>
          </p:cNvSpPr>
          <p:nvPr>
            <p:ph type="title"/>
          </p:nvPr>
        </p:nvSpPr>
        <p:spPr/>
        <p:txBody>
          <a:bodyPr/>
          <a:lstStyle/>
          <a:p>
            <a:r>
              <a:rPr lang="en-US" dirty="0"/>
              <a:t>Wisconsin Medicaid Basics –</a:t>
            </a:r>
            <a:br>
              <a:rPr lang="en-US" dirty="0"/>
            </a:br>
            <a:r>
              <a:rPr lang="en-US" dirty="0"/>
              <a:t>Financial Requirements</a:t>
            </a:r>
            <a:br>
              <a:rPr lang="en-US" dirty="0"/>
            </a:br>
            <a:br>
              <a:rPr lang="en-US" dirty="0"/>
            </a:br>
            <a:r>
              <a:rPr lang="en-US" dirty="0"/>
              <a:t>* Assets</a:t>
            </a:r>
          </a:p>
        </p:txBody>
      </p:sp>
      <p:sp>
        <p:nvSpPr>
          <p:cNvPr id="3" name="Content Placeholder 2">
            <a:extLst>
              <a:ext uri="{FF2B5EF4-FFF2-40B4-BE49-F238E27FC236}">
                <a16:creationId xmlns:a16="http://schemas.microsoft.com/office/drawing/2014/main" id="{1AFA7B08-C395-4D9C-A065-3C3827133887}"/>
              </a:ext>
            </a:extLst>
          </p:cNvPr>
          <p:cNvSpPr>
            <a:spLocks noGrp="1"/>
          </p:cNvSpPr>
          <p:nvPr>
            <p:ph idx="1"/>
          </p:nvPr>
        </p:nvSpPr>
        <p:spPr/>
        <p:txBody>
          <a:bodyPr/>
          <a:lstStyle/>
          <a:p>
            <a:pPr marL="0" indent="0">
              <a:buNone/>
            </a:pPr>
            <a:r>
              <a:rPr lang="en-US" sz="2400" b="1" u="sng" dirty="0"/>
              <a:t>Assets with special treatment: </a:t>
            </a:r>
          </a:p>
          <a:p>
            <a:pPr marL="228600" indent="-228600">
              <a:buFont typeface="+mj-lt"/>
              <a:buAutoNum type="arabicPeriod"/>
            </a:pPr>
            <a:r>
              <a:rPr lang="en-US" sz="1600" dirty="0">
                <a:effectLst/>
                <a:latin typeface="Arial" panose="020B0604020202020204" pitchFamily="34" charset="0"/>
                <a:ea typeface="Calibri" panose="020F0502020204030204" pitchFamily="34" charset="0"/>
              </a:rPr>
              <a:t>Annuities</a:t>
            </a:r>
          </a:p>
          <a:p>
            <a:pPr marL="228600" indent="-228600">
              <a:buFont typeface="+mj-lt"/>
              <a:buAutoNum type="arabicPeriod"/>
            </a:pPr>
            <a:r>
              <a:rPr lang="en-US" sz="1600" dirty="0">
                <a:effectLst/>
                <a:latin typeface="Arial" panose="020B0604020202020204" pitchFamily="34" charset="0"/>
                <a:ea typeface="Calibri" panose="020F0502020204030204" pitchFamily="34" charset="0"/>
              </a:rPr>
              <a:t>Promissory notes</a:t>
            </a:r>
          </a:p>
          <a:p>
            <a:pPr marL="228600" indent="-228600">
              <a:buFont typeface="+mj-lt"/>
              <a:buAutoNum type="arabicPeriod"/>
            </a:pPr>
            <a:r>
              <a:rPr lang="en-US" sz="1600" dirty="0">
                <a:effectLst/>
                <a:latin typeface="Arial" panose="020B0604020202020204" pitchFamily="34" charset="0"/>
                <a:ea typeface="Calibri" panose="020F0502020204030204" pitchFamily="34" charset="0"/>
              </a:rPr>
              <a:t>Life estates</a:t>
            </a:r>
          </a:p>
          <a:p>
            <a:pPr marL="228600" indent="-228600">
              <a:buFont typeface="+mj-lt"/>
              <a:buAutoNum type="arabicPeriod"/>
            </a:pPr>
            <a:endParaRPr lang="en-US" sz="1400" dirty="0">
              <a:effectLst/>
              <a:latin typeface="Arial" panose="020B0604020202020204" pitchFamily="34" charset="0"/>
              <a:ea typeface="Calibri" panose="020F0502020204030204" pitchFamily="34" charset="0"/>
            </a:endParaRPr>
          </a:p>
          <a:p>
            <a:pPr marL="0" indent="0">
              <a:buNone/>
            </a:pPr>
            <a:r>
              <a:rPr lang="en-US" sz="1400" b="1" i="1" dirty="0">
                <a:effectLst/>
                <a:latin typeface="Arial" panose="020B0604020202020204" pitchFamily="34" charset="0"/>
                <a:ea typeface="Calibri" panose="020F0502020204030204" pitchFamily="34" charset="0"/>
              </a:rPr>
              <a:t>Because the rules related to these types of assets have changed considerably over the past several years, review and advice of an elder law attorney is required to determine the treatment of existing assets or whether to acquire such assets as part of planning.</a:t>
            </a:r>
          </a:p>
          <a:p>
            <a:pPr marL="0" indent="0">
              <a:buNone/>
            </a:pPr>
            <a:endParaRPr lang="en-US" b="1" u="sng" dirty="0"/>
          </a:p>
        </p:txBody>
      </p:sp>
    </p:spTree>
    <p:extLst>
      <p:ext uri="{BB962C8B-B14F-4D97-AF65-F5344CB8AC3E}">
        <p14:creationId xmlns:p14="http://schemas.microsoft.com/office/powerpoint/2010/main" val="42190424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A3A27-C5C4-4873-A7C6-4004F6A3D519}"/>
              </a:ext>
            </a:extLst>
          </p:cNvPr>
          <p:cNvSpPr>
            <a:spLocks noGrp="1"/>
          </p:cNvSpPr>
          <p:nvPr>
            <p:ph type="title"/>
          </p:nvPr>
        </p:nvSpPr>
        <p:spPr/>
        <p:txBody>
          <a:bodyPr/>
          <a:lstStyle/>
          <a:p>
            <a:r>
              <a:rPr lang="en-US" dirty="0"/>
              <a:t>Wisconsin Medicaid Basics: </a:t>
            </a:r>
            <a:br>
              <a:rPr lang="en-US" dirty="0"/>
            </a:br>
            <a:br>
              <a:rPr lang="en-US" dirty="0"/>
            </a:br>
            <a:r>
              <a:rPr lang="en-US" sz="3200" b="1" i="1" dirty="0"/>
              <a:t>Community Spouse Impoverishment Protection</a:t>
            </a:r>
            <a:endParaRPr lang="en-US" b="1" i="1" dirty="0"/>
          </a:p>
        </p:txBody>
      </p:sp>
      <p:sp>
        <p:nvSpPr>
          <p:cNvPr id="3" name="Content Placeholder 2">
            <a:extLst>
              <a:ext uri="{FF2B5EF4-FFF2-40B4-BE49-F238E27FC236}">
                <a16:creationId xmlns:a16="http://schemas.microsoft.com/office/drawing/2014/main" id="{32E731DD-4BE7-4C00-BE42-07CB7C4B0948}"/>
              </a:ext>
            </a:extLst>
          </p:cNvPr>
          <p:cNvSpPr>
            <a:spLocks noGrp="1"/>
          </p:cNvSpPr>
          <p:nvPr>
            <p:ph idx="1"/>
          </p:nvPr>
        </p:nvSpPr>
        <p:spPr/>
        <p:txBody>
          <a:bodyPr>
            <a:normAutofit lnSpcReduction="10000"/>
          </a:bodyPr>
          <a:lstStyle/>
          <a:p>
            <a:pPr marL="0" indent="0" algn="just">
              <a:lnSpc>
                <a:spcPct val="107000"/>
              </a:lnSpc>
              <a:spcBef>
                <a:spcPts val="0"/>
              </a:spcBef>
              <a:buNone/>
            </a:pPr>
            <a:r>
              <a:rPr lang="en-US" sz="1800" b="1" u="sng" dirty="0">
                <a:latin typeface="Arial" panose="020B0604020202020204" pitchFamily="34" charset="0"/>
                <a:ea typeface="Calibri" panose="020F0502020204030204" pitchFamily="34" charset="0"/>
              </a:rPr>
              <a:t>Spousal Impoverishment Protection: </a:t>
            </a:r>
          </a:p>
          <a:p>
            <a:pPr marL="0" indent="0" algn="just">
              <a:lnSpc>
                <a:spcPct val="107000"/>
              </a:lnSpc>
              <a:spcBef>
                <a:spcPts val="0"/>
              </a:spcBef>
              <a:buNone/>
            </a:pPr>
            <a:endParaRPr lang="en-US" sz="1800" dirty="0">
              <a:effectLst/>
              <a:latin typeface="Arial" panose="020B0604020202020204" pitchFamily="34" charset="0"/>
              <a:ea typeface="Calibri" panose="020F0502020204030204" pitchFamily="34" charset="0"/>
            </a:endParaRPr>
          </a:p>
          <a:p>
            <a:pPr algn="just">
              <a:lnSpc>
                <a:spcPct val="107000"/>
              </a:lnSpc>
              <a:spcBef>
                <a:spcPts val="0"/>
              </a:spcBef>
            </a:pPr>
            <a:r>
              <a:rPr lang="en-US" sz="1800" dirty="0">
                <a:effectLst/>
                <a:latin typeface="Arial" panose="020B0604020202020204" pitchFamily="34" charset="0"/>
                <a:ea typeface="Calibri" panose="020F0502020204030204" pitchFamily="34" charset="0"/>
              </a:rPr>
              <a:t>In cases with married couples, the “community spouse” is the spouse living at home, and the “institutionalized spouse” is the spouse applying for or receiving Medicaid benefits.</a:t>
            </a:r>
          </a:p>
          <a:p>
            <a:pPr marL="1371600" marR="0" algn="just">
              <a:lnSpc>
                <a:spcPct val="107000"/>
              </a:lnSpc>
              <a:spcBef>
                <a:spcPts val="0"/>
              </a:spcBef>
              <a:spcAft>
                <a:spcPts val="0"/>
              </a:spcAft>
            </a:pPr>
            <a:endParaRPr lang="en-US" sz="1800" dirty="0">
              <a:effectLst/>
              <a:latin typeface="Arial" panose="020B0604020202020204" pitchFamily="34" charset="0"/>
              <a:ea typeface="Calibri" panose="020F0502020204030204" pitchFamily="34" charset="0"/>
            </a:endParaRPr>
          </a:p>
          <a:p>
            <a:pPr algn="just">
              <a:lnSpc>
                <a:spcPct val="107000"/>
              </a:lnSpc>
              <a:spcBef>
                <a:spcPts val="0"/>
              </a:spcBef>
            </a:pPr>
            <a:r>
              <a:rPr lang="en-US" sz="1800" dirty="0">
                <a:effectLst/>
                <a:latin typeface="Arial" panose="020B0604020202020204" pitchFamily="34" charset="0"/>
                <a:ea typeface="Calibri" panose="020F0502020204030204" pitchFamily="34" charset="0"/>
              </a:rPr>
              <a:t>In most cases, the community spouse is allowed to keep exempt assets, plus a “Community Spouse Asset Share” equal to half of the spouses’ combined assets as determined on the first date of institutional care, with a minimum of $50,000 and a maximum of $130,380 (for 2021).</a:t>
            </a:r>
          </a:p>
          <a:p>
            <a:pPr marL="1188720" marR="0" indent="0" algn="just">
              <a:lnSpc>
                <a:spcPct val="107000"/>
              </a:lnSpc>
              <a:spcBef>
                <a:spcPts val="0"/>
              </a:spcBef>
              <a:spcAft>
                <a:spcPts val="0"/>
              </a:spcAft>
              <a:buNone/>
            </a:pPr>
            <a:endParaRPr lang="en-US" sz="1800" dirty="0">
              <a:effectLst/>
              <a:latin typeface="Arial" panose="020B0604020202020204" pitchFamily="34" charset="0"/>
              <a:ea typeface="Calibri" panose="020F0502020204030204" pitchFamily="34" charset="0"/>
            </a:endParaRPr>
          </a:p>
          <a:p>
            <a:pPr algn="just">
              <a:lnSpc>
                <a:spcPct val="107000"/>
              </a:lnSpc>
              <a:spcBef>
                <a:spcPts val="0"/>
              </a:spcBef>
            </a:pPr>
            <a:r>
              <a:rPr lang="en-US" sz="1800" dirty="0">
                <a:effectLst/>
                <a:latin typeface="Arial" panose="020B0604020202020204" pitchFamily="34" charset="0"/>
                <a:ea typeface="Calibri" panose="020F0502020204030204" pitchFamily="34" charset="0"/>
              </a:rPr>
              <a:t>The institutionalized spouse, or an unmarried applicant, can keep $2,000 in countable/available resources.</a:t>
            </a:r>
          </a:p>
          <a:p>
            <a:pPr marL="1188720" marR="0" indent="0" algn="just">
              <a:lnSpc>
                <a:spcPct val="107000"/>
              </a:lnSpc>
              <a:spcBef>
                <a:spcPts val="0"/>
              </a:spcBef>
              <a:spcAft>
                <a:spcPts val="0"/>
              </a:spcAft>
              <a:buNone/>
            </a:pPr>
            <a:endParaRPr lang="en-US" sz="1800" dirty="0">
              <a:effectLst/>
              <a:latin typeface="Arial" panose="020B0604020202020204" pitchFamily="34" charset="0"/>
              <a:ea typeface="Calibri" panose="020F0502020204030204" pitchFamily="34" charset="0"/>
            </a:endParaRPr>
          </a:p>
          <a:p>
            <a:r>
              <a:rPr lang="en-US" sz="1800" dirty="0">
                <a:effectLst/>
                <a:latin typeface="Arial" panose="020B0604020202020204" pitchFamily="34" charset="0"/>
                <a:ea typeface="Calibri" panose="020F0502020204030204" pitchFamily="34" charset="0"/>
              </a:rPr>
              <a:t>In addition, in some cases, income can be allocated from the institutionalized spouse to the community spouse.</a:t>
            </a:r>
            <a:endParaRPr lang="en-US" dirty="0"/>
          </a:p>
        </p:txBody>
      </p:sp>
    </p:spTree>
    <p:extLst>
      <p:ext uri="{BB962C8B-B14F-4D97-AF65-F5344CB8AC3E}">
        <p14:creationId xmlns:p14="http://schemas.microsoft.com/office/powerpoint/2010/main" val="40804390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9B0243-65DC-4559-811D-5A5EBF65EF55}"/>
              </a:ext>
            </a:extLst>
          </p:cNvPr>
          <p:cNvSpPr>
            <a:spLocks noGrp="1"/>
          </p:cNvSpPr>
          <p:nvPr>
            <p:ph type="title"/>
          </p:nvPr>
        </p:nvSpPr>
        <p:spPr/>
        <p:txBody>
          <a:bodyPr/>
          <a:lstStyle/>
          <a:p>
            <a:r>
              <a:rPr lang="en-US" dirty="0"/>
              <a:t>Wisconsin Medicaid Basics:</a:t>
            </a:r>
            <a:br>
              <a:rPr lang="en-US" dirty="0"/>
            </a:br>
            <a:br>
              <a:rPr lang="en-US" dirty="0"/>
            </a:br>
            <a:r>
              <a:rPr lang="en-US" dirty="0"/>
              <a:t>Divestment Issues</a:t>
            </a:r>
          </a:p>
        </p:txBody>
      </p:sp>
      <p:sp>
        <p:nvSpPr>
          <p:cNvPr id="3" name="Content Placeholder 2">
            <a:extLst>
              <a:ext uri="{FF2B5EF4-FFF2-40B4-BE49-F238E27FC236}">
                <a16:creationId xmlns:a16="http://schemas.microsoft.com/office/drawing/2014/main" id="{AC5C88B6-A938-47DE-840F-E5B8B101C7E4}"/>
              </a:ext>
            </a:extLst>
          </p:cNvPr>
          <p:cNvSpPr>
            <a:spLocks noGrp="1"/>
          </p:cNvSpPr>
          <p:nvPr>
            <p:ph idx="1"/>
          </p:nvPr>
        </p:nvSpPr>
        <p:spPr/>
        <p:txBody>
          <a:bodyPr/>
          <a:lstStyle/>
          <a:p>
            <a:pPr marL="0" indent="0" algn="just">
              <a:lnSpc>
                <a:spcPct val="107000"/>
              </a:lnSpc>
              <a:spcBef>
                <a:spcPts val="0"/>
              </a:spcBef>
              <a:buNone/>
            </a:pPr>
            <a:r>
              <a:rPr lang="en-US" sz="2400" b="1" u="sng" dirty="0">
                <a:effectLst/>
                <a:latin typeface="Arial" panose="020B0604020202020204" pitchFamily="34" charset="0"/>
                <a:ea typeface="Calibri" panose="020F0502020204030204" pitchFamily="34" charset="0"/>
              </a:rPr>
              <a:t>Divestment:</a:t>
            </a:r>
          </a:p>
          <a:p>
            <a:pPr marL="0" indent="0" algn="just">
              <a:lnSpc>
                <a:spcPct val="107000"/>
              </a:lnSpc>
              <a:spcBef>
                <a:spcPts val="0"/>
              </a:spcBef>
              <a:buNone/>
            </a:pPr>
            <a:endParaRPr lang="en-US" sz="2400" b="1" u="sng" dirty="0">
              <a:effectLst/>
              <a:latin typeface="Arial" panose="020B0604020202020204" pitchFamily="34" charset="0"/>
              <a:ea typeface="Calibri" panose="020F0502020204030204" pitchFamily="34" charset="0"/>
            </a:endParaRPr>
          </a:p>
          <a:p>
            <a:pPr algn="just">
              <a:lnSpc>
                <a:spcPct val="107000"/>
              </a:lnSpc>
              <a:spcBef>
                <a:spcPts val="0"/>
              </a:spcBef>
            </a:pPr>
            <a:r>
              <a:rPr lang="en-US" sz="1800" dirty="0">
                <a:effectLst/>
                <a:latin typeface="Arial" panose="020B0604020202020204" pitchFamily="34" charset="0"/>
                <a:ea typeface="Calibri" panose="020F0502020204030204" pitchFamily="34" charset="0"/>
              </a:rPr>
              <a:t>A “divestment” is the transfer of assets or income for less than fair market value.  Medicaid looks back 5 years for divestments, and if any were made, then a period of ineligibility is calculated based on the total value of divested assets.</a:t>
            </a:r>
          </a:p>
          <a:p>
            <a:pPr marL="1188720" marR="0" indent="0" algn="just">
              <a:lnSpc>
                <a:spcPct val="107000"/>
              </a:lnSpc>
              <a:spcBef>
                <a:spcPts val="0"/>
              </a:spcBef>
              <a:spcAft>
                <a:spcPts val="0"/>
              </a:spcAft>
              <a:buNone/>
            </a:pPr>
            <a:endParaRPr lang="en-US" sz="1800" dirty="0">
              <a:effectLst/>
              <a:latin typeface="Arial" panose="020B0604020202020204" pitchFamily="34" charset="0"/>
              <a:ea typeface="Calibri" panose="020F0502020204030204" pitchFamily="34" charset="0"/>
            </a:endParaRPr>
          </a:p>
          <a:p>
            <a:pPr algn="just">
              <a:lnSpc>
                <a:spcPct val="107000"/>
              </a:lnSpc>
              <a:spcBef>
                <a:spcPts val="0"/>
              </a:spcBef>
            </a:pPr>
            <a:r>
              <a:rPr lang="en-US" sz="1800" dirty="0">
                <a:effectLst/>
                <a:latin typeface="Arial" panose="020B0604020202020204" pitchFamily="34" charset="0"/>
                <a:ea typeface="Calibri" panose="020F0502020204030204" pitchFamily="34" charset="0"/>
              </a:rPr>
              <a:t>In addition, in spousal cases, the community spouse may not transfer assets for the 5 years after the institutionalized spouse begins receiving Medicaid benefits, which includes “disinheriting” the institutionalized spouse.</a:t>
            </a:r>
          </a:p>
          <a:p>
            <a:endParaRPr lang="en-US" dirty="0"/>
          </a:p>
        </p:txBody>
      </p:sp>
    </p:spTree>
    <p:extLst>
      <p:ext uri="{BB962C8B-B14F-4D97-AF65-F5344CB8AC3E}">
        <p14:creationId xmlns:p14="http://schemas.microsoft.com/office/powerpoint/2010/main" val="38501022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A82BF6-8BB9-4085-8EA2-53FEC2F18D0D}"/>
              </a:ext>
            </a:extLst>
          </p:cNvPr>
          <p:cNvSpPr>
            <a:spLocks noGrp="1"/>
          </p:cNvSpPr>
          <p:nvPr>
            <p:ph type="title"/>
          </p:nvPr>
        </p:nvSpPr>
        <p:spPr/>
        <p:txBody>
          <a:bodyPr/>
          <a:lstStyle/>
          <a:p>
            <a:r>
              <a:rPr lang="en-US" dirty="0"/>
              <a:t>Wisconsin Medicaid Basics: </a:t>
            </a:r>
            <a:br>
              <a:rPr lang="en-US" dirty="0"/>
            </a:br>
            <a:br>
              <a:rPr lang="en-US" dirty="0"/>
            </a:br>
            <a:r>
              <a:rPr lang="en-US" dirty="0"/>
              <a:t>Estate Recovery</a:t>
            </a:r>
          </a:p>
        </p:txBody>
      </p:sp>
      <p:sp>
        <p:nvSpPr>
          <p:cNvPr id="3" name="Content Placeholder 2">
            <a:extLst>
              <a:ext uri="{FF2B5EF4-FFF2-40B4-BE49-F238E27FC236}">
                <a16:creationId xmlns:a16="http://schemas.microsoft.com/office/drawing/2014/main" id="{9DC3120A-596C-4A1D-8D16-7869D1B4757F}"/>
              </a:ext>
            </a:extLst>
          </p:cNvPr>
          <p:cNvSpPr>
            <a:spLocks noGrp="1"/>
          </p:cNvSpPr>
          <p:nvPr>
            <p:ph idx="1"/>
          </p:nvPr>
        </p:nvSpPr>
        <p:spPr/>
        <p:txBody>
          <a:bodyPr>
            <a:normAutofit lnSpcReduction="10000"/>
          </a:bodyPr>
          <a:lstStyle/>
          <a:p>
            <a:pPr>
              <a:lnSpc>
                <a:spcPct val="107000"/>
              </a:lnSpc>
              <a:spcBef>
                <a:spcPts val="0"/>
              </a:spcBef>
            </a:pPr>
            <a:r>
              <a:rPr lang="en-US" sz="1800" b="1" u="sng" dirty="0">
                <a:effectLst/>
                <a:latin typeface="Arial" panose="020B0604020202020204" pitchFamily="34" charset="0"/>
                <a:ea typeface="Calibri" panose="020F0502020204030204" pitchFamily="34" charset="0"/>
              </a:rPr>
              <a:t>Estate recovery </a:t>
            </a:r>
            <a:r>
              <a:rPr lang="en-US" sz="1800" dirty="0">
                <a:effectLst/>
                <a:latin typeface="Arial" panose="020B0604020202020204" pitchFamily="34" charset="0"/>
                <a:ea typeface="Calibri" panose="020F0502020204030204" pitchFamily="34" charset="0"/>
              </a:rPr>
              <a:t>is the state government’s right to be reimbursed for Medicaid benefits, from the individual’s estate (or, in spousal cases, from the estate of the spouse who dies last).</a:t>
            </a:r>
            <a:br>
              <a:rPr lang="en-US" sz="1800" dirty="0">
                <a:effectLst/>
                <a:latin typeface="Arial" panose="020B0604020202020204" pitchFamily="34" charset="0"/>
                <a:ea typeface="Calibri" panose="020F0502020204030204" pitchFamily="34" charset="0"/>
              </a:rPr>
            </a:br>
            <a:endParaRPr lang="en-US" sz="1800" dirty="0">
              <a:effectLst/>
              <a:latin typeface="Arial" panose="020B0604020202020204" pitchFamily="34" charset="0"/>
              <a:ea typeface="Calibri" panose="020F0502020204030204" pitchFamily="34" charset="0"/>
            </a:endParaRPr>
          </a:p>
          <a:p>
            <a:pPr lvl="1">
              <a:lnSpc>
                <a:spcPct val="107000"/>
              </a:lnSpc>
              <a:spcBef>
                <a:spcPts val="0"/>
              </a:spcBef>
            </a:pPr>
            <a:r>
              <a:rPr lang="en-US" sz="1600" u="sng" dirty="0">
                <a:effectLst/>
                <a:latin typeface="Arial" panose="020B0604020202020204" pitchFamily="34" charset="0"/>
                <a:ea typeface="Calibri" panose="020F0502020204030204" pitchFamily="34" charset="0"/>
              </a:rPr>
              <a:t>A lien may be attached to homestead real estate</a:t>
            </a:r>
            <a:r>
              <a:rPr lang="en-US" sz="1600" dirty="0">
                <a:effectLst/>
                <a:latin typeface="Arial" panose="020B0604020202020204" pitchFamily="34" charset="0"/>
                <a:ea typeface="Calibri" panose="020F0502020204030204" pitchFamily="34" charset="0"/>
              </a:rPr>
              <a:t> during the Medicaid recipient’s lifetime.</a:t>
            </a:r>
            <a:br>
              <a:rPr lang="en-US" sz="1600" dirty="0">
                <a:effectLst/>
                <a:latin typeface="Arial" panose="020B0604020202020204" pitchFamily="34" charset="0"/>
                <a:ea typeface="Calibri" panose="020F0502020204030204" pitchFamily="34" charset="0"/>
              </a:rPr>
            </a:br>
            <a:endParaRPr lang="en-US" sz="1600" dirty="0">
              <a:effectLst/>
              <a:latin typeface="Arial" panose="020B0604020202020204" pitchFamily="34" charset="0"/>
              <a:ea typeface="Calibri" panose="020F0502020204030204" pitchFamily="34" charset="0"/>
            </a:endParaRPr>
          </a:p>
          <a:p>
            <a:pPr lvl="1">
              <a:lnSpc>
                <a:spcPct val="107000"/>
              </a:lnSpc>
              <a:spcBef>
                <a:spcPts val="0"/>
              </a:spcBef>
            </a:pPr>
            <a:r>
              <a:rPr lang="en-US" sz="1600" dirty="0">
                <a:effectLst/>
                <a:latin typeface="Arial" panose="020B0604020202020204" pitchFamily="34" charset="0"/>
                <a:ea typeface="Calibri" panose="020F0502020204030204" pitchFamily="34" charset="0"/>
              </a:rPr>
              <a:t>A lien applies to homestead real estate, including a home held in a revocable trust or as a life estate (for life estates created after Aug. 1, 2014).</a:t>
            </a:r>
            <a:br>
              <a:rPr lang="en-US" sz="1600" dirty="0">
                <a:effectLst/>
                <a:latin typeface="Arial" panose="020B0604020202020204" pitchFamily="34" charset="0"/>
                <a:ea typeface="Calibri" panose="020F0502020204030204" pitchFamily="34" charset="0"/>
              </a:rPr>
            </a:br>
            <a:endParaRPr lang="en-US" sz="1600" dirty="0">
              <a:effectLst/>
              <a:latin typeface="Arial" panose="020B0604020202020204" pitchFamily="34" charset="0"/>
              <a:ea typeface="Calibri" panose="020F0502020204030204" pitchFamily="34" charset="0"/>
            </a:endParaRPr>
          </a:p>
          <a:p>
            <a:pPr lvl="1"/>
            <a:r>
              <a:rPr lang="en-US" sz="1600" dirty="0">
                <a:effectLst/>
                <a:latin typeface="Arial" panose="020B0604020202020204" pitchFamily="34" charset="0"/>
                <a:ea typeface="Calibri" panose="020F0502020204030204" pitchFamily="34" charset="0"/>
              </a:rPr>
              <a:t>A lien will not be filed if the spouse resides in the home or if certain other family exceptions apply.</a:t>
            </a:r>
          </a:p>
          <a:p>
            <a:pPr marL="0" indent="0">
              <a:buNone/>
            </a:pPr>
            <a:endParaRPr lang="en-US" sz="1800" dirty="0">
              <a:effectLst/>
              <a:latin typeface="Arial" panose="020B0604020202020204" pitchFamily="34" charset="0"/>
              <a:ea typeface="Calibri" panose="020F0502020204030204" pitchFamily="34" charset="0"/>
            </a:endParaRPr>
          </a:p>
          <a:p>
            <a:r>
              <a:rPr lang="en-US" sz="1800" u="sng" dirty="0">
                <a:effectLst/>
                <a:latin typeface="Arial" panose="020B0604020202020204" pitchFamily="34" charset="0"/>
                <a:ea typeface="Calibri" panose="020F0502020204030204" pitchFamily="34" charset="0"/>
              </a:rPr>
              <a:t>Recovery from non-probate assets</a:t>
            </a:r>
            <a:r>
              <a:rPr lang="en-US" sz="1800" dirty="0">
                <a:effectLst/>
                <a:latin typeface="Arial" panose="020B0604020202020204" pitchFamily="34" charset="0"/>
                <a:ea typeface="Calibri" panose="020F0502020204030204" pitchFamily="34" charset="0"/>
              </a:rPr>
              <a:t>—recovery is available when any of the following non-probate arrangements were made after August 1, 2014:  revocable trusts, life insurance policies, and joint tenancy property.</a:t>
            </a:r>
            <a:endParaRPr lang="en-US" dirty="0"/>
          </a:p>
        </p:txBody>
      </p:sp>
    </p:spTree>
    <p:extLst>
      <p:ext uri="{BB962C8B-B14F-4D97-AF65-F5344CB8AC3E}">
        <p14:creationId xmlns:p14="http://schemas.microsoft.com/office/powerpoint/2010/main" val="24858286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C5603-C504-4FB5-9CF0-738C74F10483}"/>
              </a:ext>
            </a:extLst>
          </p:cNvPr>
          <p:cNvSpPr>
            <a:spLocks noGrp="1"/>
          </p:cNvSpPr>
          <p:nvPr>
            <p:ph type="title"/>
          </p:nvPr>
        </p:nvSpPr>
        <p:spPr/>
        <p:txBody>
          <a:bodyPr/>
          <a:lstStyle/>
          <a:p>
            <a:r>
              <a:rPr lang="en-US" dirty="0"/>
              <a:t>Wisconsin Medicaid Basics: </a:t>
            </a:r>
            <a:br>
              <a:rPr lang="en-US" dirty="0"/>
            </a:br>
            <a:br>
              <a:rPr lang="en-US" dirty="0"/>
            </a:br>
            <a:r>
              <a:rPr lang="en-US" dirty="0"/>
              <a:t>Estate Recovery</a:t>
            </a:r>
          </a:p>
        </p:txBody>
      </p:sp>
      <p:sp>
        <p:nvSpPr>
          <p:cNvPr id="3" name="Content Placeholder 2">
            <a:extLst>
              <a:ext uri="{FF2B5EF4-FFF2-40B4-BE49-F238E27FC236}">
                <a16:creationId xmlns:a16="http://schemas.microsoft.com/office/drawing/2014/main" id="{D10BD1F8-1BEC-4597-BC0A-7E14E28BAFD9}"/>
              </a:ext>
            </a:extLst>
          </p:cNvPr>
          <p:cNvSpPr>
            <a:spLocks noGrp="1"/>
          </p:cNvSpPr>
          <p:nvPr>
            <p:ph idx="1"/>
          </p:nvPr>
        </p:nvSpPr>
        <p:spPr/>
        <p:txBody>
          <a:bodyPr/>
          <a:lstStyle/>
          <a:p>
            <a:pPr marL="0" indent="0" algn="just">
              <a:buNone/>
            </a:pPr>
            <a:r>
              <a:rPr lang="en-US" sz="1800" b="1" u="sng" dirty="0">
                <a:effectLst/>
                <a:latin typeface="Arial" panose="020B0604020202020204" pitchFamily="34" charset="0"/>
                <a:ea typeface="Calibri" panose="020F0502020204030204" pitchFamily="34" charset="0"/>
              </a:rPr>
              <a:t>Estate Recovery Summary: </a:t>
            </a:r>
            <a:r>
              <a:rPr lang="en-US" sz="1800" dirty="0">
                <a:effectLst/>
                <a:latin typeface="Arial" panose="020B0604020202020204" pitchFamily="34" charset="0"/>
                <a:ea typeface="Calibri" panose="020F0502020204030204" pitchFamily="34" charset="0"/>
              </a:rPr>
              <a:t>If a client can obtain Medicaid benefits and retain an estate of any size, the Estate Recovery claim will accrue at the Medicaid rate, rather than the private pay rate for care.  Therefore, awareness of and planning for Estate Recovery can have significant results.  Although it may be difficult or impossible to avoid Estate Recovery altogether, strategic planning for Estate Recovery can result in “discounted” nursing home care and the possibility of some estate remaining after Estate Recovery is paid.</a:t>
            </a:r>
            <a:endParaRPr lang="en-US" dirty="0"/>
          </a:p>
        </p:txBody>
      </p:sp>
    </p:spTree>
    <p:extLst>
      <p:ext uri="{BB962C8B-B14F-4D97-AF65-F5344CB8AC3E}">
        <p14:creationId xmlns:p14="http://schemas.microsoft.com/office/powerpoint/2010/main" val="6995383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E339BD-08DF-4586-83FA-15DA264B422D}"/>
              </a:ext>
            </a:extLst>
          </p:cNvPr>
          <p:cNvSpPr>
            <a:spLocks noGrp="1"/>
          </p:cNvSpPr>
          <p:nvPr>
            <p:ph type="title"/>
          </p:nvPr>
        </p:nvSpPr>
        <p:spPr/>
        <p:txBody>
          <a:bodyPr/>
          <a:lstStyle/>
          <a:p>
            <a:r>
              <a:rPr lang="en-US" dirty="0">
                <a:effectLst/>
                <a:ea typeface="Calibri" panose="020F0502020204030204" pitchFamily="34" charset="0"/>
              </a:rPr>
              <a:t>Planning for eventual long-term care and possible Medicaid benefits</a:t>
            </a:r>
            <a:br>
              <a:rPr lang="en-US" sz="1800" dirty="0">
                <a:effectLst/>
                <a:latin typeface="Arial" panose="020B0604020202020204" pitchFamily="34" charset="0"/>
                <a:ea typeface="Calibri" panose="020F0502020204030204" pitchFamily="34" charset="0"/>
              </a:rPr>
            </a:br>
            <a:endParaRPr lang="en-US" dirty="0"/>
          </a:p>
        </p:txBody>
      </p:sp>
      <p:sp>
        <p:nvSpPr>
          <p:cNvPr id="3" name="Content Placeholder 2">
            <a:extLst>
              <a:ext uri="{FF2B5EF4-FFF2-40B4-BE49-F238E27FC236}">
                <a16:creationId xmlns:a16="http://schemas.microsoft.com/office/drawing/2014/main" id="{FAAA19D4-39CD-4D15-B879-49EAD8BA122C}"/>
              </a:ext>
            </a:extLst>
          </p:cNvPr>
          <p:cNvSpPr>
            <a:spLocks noGrp="1"/>
          </p:cNvSpPr>
          <p:nvPr>
            <p:ph idx="1"/>
          </p:nvPr>
        </p:nvSpPr>
        <p:spPr/>
        <p:txBody>
          <a:bodyPr>
            <a:normAutofit fontScale="92500" lnSpcReduction="10000"/>
          </a:bodyPr>
          <a:lstStyle/>
          <a:p>
            <a:pPr marL="0" indent="0">
              <a:lnSpc>
                <a:spcPct val="107000"/>
              </a:lnSpc>
              <a:spcBef>
                <a:spcPts val="0"/>
              </a:spcBef>
              <a:buNone/>
            </a:pPr>
            <a:r>
              <a:rPr lang="en-US" sz="1800" b="1" u="sng" dirty="0">
                <a:effectLst/>
                <a:latin typeface="Arial" panose="020B0604020202020204" pitchFamily="34" charset="0"/>
                <a:ea typeface="Calibri" panose="020F0502020204030204" pitchFamily="34" charset="0"/>
              </a:rPr>
              <a:t>Planning Strategies: </a:t>
            </a:r>
          </a:p>
          <a:p>
            <a:pPr marL="0" indent="0">
              <a:lnSpc>
                <a:spcPct val="107000"/>
              </a:lnSpc>
              <a:spcBef>
                <a:spcPts val="0"/>
              </a:spcBef>
              <a:buNone/>
            </a:pPr>
            <a:endParaRPr lang="en-US" sz="1800" dirty="0">
              <a:effectLst/>
              <a:latin typeface="Arial" panose="020B0604020202020204" pitchFamily="34" charset="0"/>
              <a:ea typeface="Calibri" panose="020F0502020204030204" pitchFamily="34" charset="0"/>
            </a:endParaRPr>
          </a:p>
          <a:p>
            <a:pPr>
              <a:lnSpc>
                <a:spcPct val="107000"/>
              </a:lnSpc>
              <a:spcBef>
                <a:spcPts val="0"/>
              </a:spcBef>
            </a:pPr>
            <a:r>
              <a:rPr lang="en-US" sz="1800" dirty="0">
                <a:effectLst/>
                <a:latin typeface="Arial" panose="020B0604020202020204" pitchFamily="34" charset="0"/>
                <a:ea typeface="Calibri" panose="020F0502020204030204" pitchFamily="34" charset="0"/>
              </a:rPr>
              <a:t>Financial planning for privately paying for care</a:t>
            </a:r>
            <a:br>
              <a:rPr lang="en-US" sz="1800" dirty="0">
                <a:effectLst/>
                <a:latin typeface="Arial" panose="020B0604020202020204" pitchFamily="34" charset="0"/>
                <a:ea typeface="Calibri" panose="020F0502020204030204" pitchFamily="34" charset="0"/>
              </a:rPr>
            </a:br>
            <a:endParaRPr lang="en-US" sz="1800" dirty="0">
              <a:effectLst/>
              <a:latin typeface="Arial" panose="020B0604020202020204" pitchFamily="34" charset="0"/>
              <a:ea typeface="Calibri" panose="020F0502020204030204" pitchFamily="34" charset="0"/>
            </a:endParaRPr>
          </a:p>
          <a:p>
            <a:pPr>
              <a:lnSpc>
                <a:spcPct val="107000"/>
              </a:lnSpc>
              <a:spcBef>
                <a:spcPts val="0"/>
              </a:spcBef>
            </a:pPr>
            <a:r>
              <a:rPr lang="en-US" sz="1800" dirty="0">
                <a:effectLst/>
                <a:latin typeface="Arial" panose="020B0604020202020204" pitchFamily="34" charset="0"/>
                <a:ea typeface="Calibri" panose="020F0502020204030204" pitchFamily="34" charset="0"/>
              </a:rPr>
              <a:t>Purchasing long-term care insurance</a:t>
            </a:r>
            <a:br>
              <a:rPr lang="en-US" sz="1800" dirty="0">
                <a:effectLst/>
                <a:latin typeface="Arial" panose="020B0604020202020204" pitchFamily="34" charset="0"/>
                <a:ea typeface="Calibri" panose="020F0502020204030204" pitchFamily="34" charset="0"/>
              </a:rPr>
            </a:br>
            <a:endParaRPr lang="en-US" sz="1800" dirty="0">
              <a:effectLst/>
              <a:latin typeface="Arial" panose="020B0604020202020204" pitchFamily="34" charset="0"/>
              <a:ea typeface="Calibri" panose="020F0502020204030204" pitchFamily="34" charset="0"/>
            </a:endParaRPr>
          </a:p>
          <a:p>
            <a:pPr>
              <a:lnSpc>
                <a:spcPct val="107000"/>
              </a:lnSpc>
              <a:spcBef>
                <a:spcPts val="0"/>
              </a:spcBef>
            </a:pPr>
            <a:r>
              <a:rPr lang="en-US" sz="1800" dirty="0">
                <a:effectLst/>
                <a:latin typeface="Arial" panose="020B0604020202020204" pitchFamily="34" charset="0"/>
                <a:ea typeface="Calibri" panose="020F0502020204030204" pitchFamily="34" charset="0"/>
              </a:rPr>
              <a:t>Planning in advance of 5-year lookback for possible gifting or irrevocable trust</a:t>
            </a:r>
            <a:br>
              <a:rPr lang="en-US" sz="1800" dirty="0">
                <a:effectLst/>
                <a:latin typeface="Arial" panose="020B0604020202020204" pitchFamily="34" charset="0"/>
                <a:ea typeface="Calibri" panose="020F0502020204030204" pitchFamily="34" charset="0"/>
              </a:rPr>
            </a:br>
            <a:endParaRPr lang="en-US" sz="1800" dirty="0">
              <a:effectLst/>
              <a:latin typeface="Arial" panose="020B0604020202020204" pitchFamily="34" charset="0"/>
              <a:ea typeface="Calibri" panose="020F0502020204030204" pitchFamily="34" charset="0"/>
            </a:endParaRPr>
          </a:p>
          <a:p>
            <a:pPr>
              <a:lnSpc>
                <a:spcPct val="107000"/>
              </a:lnSpc>
              <a:spcBef>
                <a:spcPts val="0"/>
              </a:spcBef>
            </a:pPr>
            <a:r>
              <a:rPr lang="en-US" sz="1800" dirty="0">
                <a:effectLst/>
                <a:latin typeface="Arial" panose="020B0604020202020204" pitchFamily="34" charset="0"/>
                <a:ea typeface="Calibri" panose="020F0502020204030204" pitchFamily="34" charset="0"/>
              </a:rPr>
              <a:t>Estate planning for maximum flexibility and spousal protection</a:t>
            </a:r>
          </a:p>
          <a:p>
            <a:pPr lvl="1">
              <a:lnSpc>
                <a:spcPct val="107000"/>
              </a:lnSpc>
              <a:spcBef>
                <a:spcPts val="0"/>
              </a:spcBef>
            </a:pPr>
            <a:r>
              <a:rPr lang="en-US" sz="1600" dirty="0">
                <a:effectLst/>
                <a:latin typeface="Arial" panose="020B0604020202020204" pitchFamily="34" charset="0"/>
                <a:ea typeface="Calibri" panose="020F0502020204030204" pitchFamily="34" charset="0"/>
              </a:rPr>
              <a:t>Durable financial powers of attorney</a:t>
            </a:r>
          </a:p>
          <a:p>
            <a:pPr lvl="1">
              <a:lnSpc>
                <a:spcPct val="107000"/>
              </a:lnSpc>
              <a:spcBef>
                <a:spcPts val="0"/>
              </a:spcBef>
            </a:pPr>
            <a:r>
              <a:rPr lang="en-US" sz="1600" dirty="0">
                <a:effectLst/>
                <a:latin typeface="Arial" panose="020B0604020202020204" pitchFamily="34" charset="0"/>
                <a:ea typeface="Calibri" panose="020F0502020204030204" pitchFamily="34" charset="0"/>
              </a:rPr>
              <a:t>Marital property agreement</a:t>
            </a:r>
          </a:p>
          <a:p>
            <a:pPr lvl="1">
              <a:lnSpc>
                <a:spcPct val="107000"/>
              </a:lnSpc>
              <a:spcBef>
                <a:spcPts val="0"/>
              </a:spcBef>
            </a:pPr>
            <a:r>
              <a:rPr lang="en-US" sz="1600" dirty="0">
                <a:effectLst/>
                <a:latin typeface="Arial" panose="020B0604020202020204" pitchFamily="34" charset="0"/>
                <a:ea typeface="Calibri" panose="020F0502020204030204" pitchFamily="34" charset="0"/>
              </a:rPr>
              <a:t>Will with testamentary special needs trust for one or both spouses</a:t>
            </a:r>
          </a:p>
          <a:p>
            <a:pPr marL="1828800" marR="0">
              <a:lnSpc>
                <a:spcPct val="107000"/>
              </a:lnSpc>
              <a:spcBef>
                <a:spcPts val="0"/>
              </a:spcBef>
              <a:spcAft>
                <a:spcPts val="0"/>
              </a:spcAft>
            </a:pPr>
            <a:endParaRPr lang="en-US" sz="1800" dirty="0">
              <a:effectLst/>
              <a:latin typeface="Arial" panose="020B0604020202020204" pitchFamily="34" charset="0"/>
              <a:ea typeface="Calibri" panose="020F0502020204030204" pitchFamily="34" charset="0"/>
            </a:endParaRPr>
          </a:p>
          <a:p>
            <a:pPr>
              <a:lnSpc>
                <a:spcPct val="115000"/>
              </a:lnSpc>
              <a:spcBef>
                <a:spcPts val="0"/>
              </a:spcBef>
              <a:spcAft>
                <a:spcPts val="1000"/>
              </a:spcAft>
            </a:pPr>
            <a:r>
              <a:rPr lang="en-US" sz="1800" dirty="0">
                <a:effectLst/>
                <a:latin typeface="Arial" panose="020B0604020202020204" pitchFamily="34" charset="0"/>
                <a:ea typeface="Calibri" panose="020F0502020204030204" pitchFamily="34" charset="0"/>
              </a:rPr>
              <a:t>Reconvening when a significant change occurs in finances, health, or family, so that if expensive care is on the near horizon, effective planning for spousal protection and maximizing exempt assets can be done.</a:t>
            </a:r>
          </a:p>
          <a:p>
            <a:endParaRPr lang="en-US" dirty="0"/>
          </a:p>
        </p:txBody>
      </p:sp>
    </p:spTree>
    <p:extLst>
      <p:ext uri="{BB962C8B-B14F-4D97-AF65-F5344CB8AC3E}">
        <p14:creationId xmlns:p14="http://schemas.microsoft.com/office/powerpoint/2010/main" val="28533105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682A00-4DE6-4C9C-8811-AC1B4F7939CB}"/>
              </a:ext>
            </a:extLst>
          </p:cNvPr>
          <p:cNvSpPr>
            <a:spLocks noGrp="1"/>
          </p:cNvSpPr>
          <p:nvPr>
            <p:ph type="title"/>
          </p:nvPr>
        </p:nvSpPr>
        <p:spPr/>
        <p:txBody>
          <a:bodyPr/>
          <a:lstStyle/>
          <a:p>
            <a:r>
              <a:rPr lang="en-US" dirty="0"/>
              <a:t>Special Needs Planning</a:t>
            </a:r>
          </a:p>
        </p:txBody>
      </p:sp>
      <p:sp>
        <p:nvSpPr>
          <p:cNvPr id="3" name="Content Placeholder 2">
            <a:extLst>
              <a:ext uri="{FF2B5EF4-FFF2-40B4-BE49-F238E27FC236}">
                <a16:creationId xmlns:a16="http://schemas.microsoft.com/office/drawing/2014/main" id="{C48ACBA2-5733-49DE-ACE8-1170141666A8}"/>
              </a:ext>
            </a:extLst>
          </p:cNvPr>
          <p:cNvSpPr>
            <a:spLocks noGrp="1"/>
          </p:cNvSpPr>
          <p:nvPr>
            <p:ph idx="1"/>
          </p:nvPr>
        </p:nvSpPr>
        <p:spPr/>
        <p:txBody>
          <a:bodyPr/>
          <a:lstStyle/>
          <a:p>
            <a:pPr marL="685800" marR="0" indent="0">
              <a:lnSpc>
                <a:spcPct val="107000"/>
              </a:lnSpc>
              <a:spcBef>
                <a:spcPts val="0"/>
              </a:spcBef>
              <a:spcAft>
                <a:spcPts val="0"/>
              </a:spcAft>
              <a:buNone/>
            </a:pPr>
            <a:r>
              <a:rPr lang="en-US" sz="1800" b="1" dirty="0">
                <a:effectLst/>
                <a:latin typeface="Arial" panose="020B0604020202020204" pitchFamily="34" charset="0"/>
                <a:ea typeface="Calibri" panose="020F0502020204030204" pitchFamily="34" charset="0"/>
              </a:rPr>
              <a:t>Incorporating special needs planning into a client’s overall estate plan:</a:t>
            </a:r>
            <a:br>
              <a:rPr lang="en-US" sz="1800" b="1" dirty="0">
                <a:effectLst/>
                <a:latin typeface="Arial" panose="020B0604020202020204" pitchFamily="34" charset="0"/>
                <a:ea typeface="Calibri" panose="020F0502020204030204" pitchFamily="34" charset="0"/>
              </a:rPr>
            </a:br>
            <a:endParaRPr lang="en-US" sz="1800" dirty="0">
              <a:effectLst/>
              <a:latin typeface="Arial" panose="020B0604020202020204" pitchFamily="34" charset="0"/>
              <a:ea typeface="Calibri" panose="020F0502020204030204" pitchFamily="34" charset="0"/>
            </a:endParaRPr>
          </a:p>
          <a:p>
            <a:pPr marL="1017270" marR="0" indent="-285750" algn="just">
              <a:lnSpc>
                <a:spcPct val="107000"/>
              </a:lnSpc>
              <a:spcBef>
                <a:spcPts val="0"/>
              </a:spcBef>
              <a:spcAft>
                <a:spcPts val="800"/>
              </a:spcAft>
              <a:buFont typeface="Wingdings" panose="05000000000000000000" pitchFamily="2" charset="2"/>
              <a:buChar char="Ø"/>
            </a:pPr>
            <a:r>
              <a:rPr lang="en-US" sz="1800" dirty="0">
                <a:effectLst/>
                <a:latin typeface="Arial" panose="020B0604020202020204" pitchFamily="34" charset="0"/>
                <a:ea typeface="Calibri" panose="020F0502020204030204" pitchFamily="34" charset="0"/>
              </a:rPr>
              <a:t>In addition to planning for their own long-term care needs, clients who have a child or other family member with a disability need to incorporate the child’s care into their own long-term savings, retirement, and estate planning.  In many cases, a special needs trust (SNT)—sometimes called a supplemental needs trust—can provide the proper legal arrangement to manage assets for the beneficiary’s lifetime and to preserve the beneficiary’s means-tested public benefits like SSI and Medicaid.</a:t>
            </a:r>
          </a:p>
          <a:p>
            <a:endParaRPr lang="en-US" dirty="0"/>
          </a:p>
        </p:txBody>
      </p:sp>
    </p:spTree>
    <p:extLst>
      <p:ext uri="{BB962C8B-B14F-4D97-AF65-F5344CB8AC3E}">
        <p14:creationId xmlns:p14="http://schemas.microsoft.com/office/powerpoint/2010/main" val="15508279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DD5F8-91B4-4219-B199-668E59D35421}"/>
              </a:ext>
            </a:extLst>
          </p:cNvPr>
          <p:cNvSpPr>
            <a:spLocks noGrp="1"/>
          </p:cNvSpPr>
          <p:nvPr>
            <p:ph type="title"/>
          </p:nvPr>
        </p:nvSpPr>
        <p:spPr/>
        <p:txBody>
          <a:bodyPr/>
          <a:lstStyle/>
          <a:p>
            <a:r>
              <a:rPr lang="en-US" dirty="0"/>
              <a:t>Special Needs Planning: </a:t>
            </a:r>
            <a:br>
              <a:rPr lang="en-US" dirty="0"/>
            </a:br>
            <a:br>
              <a:rPr lang="en-US" dirty="0"/>
            </a:br>
            <a:r>
              <a:rPr lang="en-US" dirty="0"/>
              <a:t>Public Benefits</a:t>
            </a:r>
          </a:p>
        </p:txBody>
      </p:sp>
      <p:sp>
        <p:nvSpPr>
          <p:cNvPr id="3" name="Content Placeholder 2">
            <a:extLst>
              <a:ext uri="{FF2B5EF4-FFF2-40B4-BE49-F238E27FC236}">
                <a16:creationId xmlns:a16="http://schemas.microsoft.com/office/drawing/2014/main" id="{C0F72E4B-26BE-47D9-A4CD-876B8A1429F8}"/>
              </a:ext>
            </a:extLst>
          </p:cNvPr>
          <p:cNvSpPr>
            <a:spLocks noGrp="1"/>
          </p:cNvSpPr>
          <p:nvPr>
            <p:ph idx="1"/>
          </p:nvPr>
        </p:nvSpPr>
        <p:spPr/>
        <p:txBody>
          <a:bodyPr>
            <a:normAutofit fontScale="92500" lnSpcReduction="10000"/>
          </a:bodyPr>
          <a:lstStyle/>
          <a:p>
            <a:pPr marL="685800" marR="0" indent="0" algn="just">
              <a:lnSpc>
                <a:spcPct val="107000"/>
              </a:lnSpc>
              <a:spcBef>
                <a:spcPts val="0"/>
              </a:spcBef>
              <a:spcAft>
                <a:spcPts val="800"/>
              </a:spcAft>
              <a:buNone/>
            </a:pPr>
            <a:r>
              <a:rPr lang="en-US" sz="1700" b="1" dirty="0">
                <a:effectLst/>
                <a:latin typeface="Arial" panose="020B0604020202020204" pitchFamily="34" charset="0"/>
                <a:ea typeface="Calibri" panose="020F0502020204030204" pitchFamily="34" charset="0"/>
              </a:rPr>
              <a:t>Preserving a beneficiary’s eligibility for means-tested public benefits</a:t>
            </a:r>
            <a:r>
              <a:rPr lang="en-US" sz="1700" dirty="0">
                <a:effectLst/>
                <a:latin typeface="Arial" panose="020B0604020202020204" pitchFamily="34" charset="0"/>
                <a:ea typeface="Calibri" panose="020F0502020204030204" pitchFamily="34" charset="0"/>
              </a:rPr>
              <a:t>.</a:t>
            </a:r>
          </a:p>
          <a:p>
            <a:pPr marL="685800" marR="0" indent="0" algn="just">
              <a:lnSpc>
                <a:spcPct val="107000"/>
              </a:lnSpc>
              <a:spcBef>
                <a:spcPts val="0"/>
              </a:spcBef>
              <a:spcAft>
                <a:spcPts val="800"/>
              </a:spcAft>
              <a:buNone/>
            </a:pPr>
            <a:r>
              <a:rPr lang="en-US" sz="1300" dirty="0">
                <a:effectLst/>
                <a:latin typeface="Arial" panose="020B0604020202020204" pitchFamily="34" charset="0"/>
                <a:ea typeface="Calibri" panose="020F0502020204030204" pitchFamily="34" charset="0"/>
              </a:rPr>
              <a:t>An individual who is disabled and who has a minimal work record may receive </a:t>
            </a:r>
            <a:r>
              <a:rPr lang="en-US" sz="1300" b="1" dirty="0">
                <a:effectLst/>
                <a:latin typeface="Arial" panose="020B0604020202020204" pitchFamily="34" charset="0"/>
                <a:ea typeface="Calibri" panose="020F0502020204030204" pitchFamily="34" charset="0"/>
              </a:rPr>
              <a:t>Supplemental Security Income (SSI)</a:t>
            </a:r>
            <a:r>
              <a:rPr lang="en-US" sz="1300" dirty="0">
                <a:effectLst/>
                <a:latin typeface="Arial" panose="020B0604020202020204" pitchFamily="34" charset="0"/>
                <a:ea typeface="Calibri" panose="020F0502020204030204" pitchFamily="34" charset="0"/>
              </a:rPr>
              <a:t> from the Social Security Administration.  </a:t>
            </a:r>
          </a:p>
          <a:p>
            <a:pPr marL="914400" marR="0" indent="-228600" algn="just">
              <a:lnSpc>
                <a:spcPct val="107000"/>
              </a:lnSpc>
              <a:spcBef>
                <a:spcPts val="0"/>
              </a:spcBef>
              <a:spcAft>
                <a:spcPts val="800"/>
              </a:spcAft>
              <a:buFont typeface="+mj-lt"/>
              <a:buAutoNum type="arabicPeriod"/>
            </a:pPr>
            <a:r>
              <a:rPr lang="en-US" sz="1300" dirty="0">
                <a:effectLst/>
                <a:latin typeface="Arial" panose="020B0604020202020204" pitchFamily="34" charset="0"/>
                <a:ea typeface="Calibri" panose="020F0502020204030204" pitchFamily="34" charset="0"/>
              </a:rPr>
              <a:t>The federal SSI amount for 2021 is $794.  Wisconsin also has a state supplement of between $83.78 and $179.77.  </a:t>
            </a:r>
          </a:p>
          <a:p>
            <a:pPr marL="914400" marR="0" indent="-228600" algn="just">
              <a:lnSpc>
                <a:spcPct val="107000"/>
              </a:lnSpc>
              <a:spcBef>
                <a:spcPts val="0"/>
              </a:spcBef>
              <a:spcAft>
                <a:spcPts val="800"/>
              </a:spcAft>
              <a:buFont typeface="+mj-lt"/>
              <a:buAutoNum type="arabicPeriod"/>
            </a:pPr>
            <a:r>
              <a:rPr lang="en-US" sz="1300" dirty="0">
                <a:effectLst/>
                <a:latin typeface="Arial" panose="020B0604020202020204" pitchFamily="34" charset="0"/>
                <a:ea typeface="Calibri" panose="020F0502020204030204" pitchFamily="34" charset="0"/>
              </a:rPr>
              <a:t>The asset limit for SSI is $2,000 for countable assets, such as any cash account.  In addition to countable assets, an SSI recipient may have certain exempt assets, such as home real estate and a car. </a:t>
            </a:r>
          </a:p>
          <a:p>
            <a:pPr marL="914400" marR="0" indent="-228600" algn="just">
              <a:lnSpc>
                <a:spcPct val="107000"/>
              </a:lnSpc>
              <a:spcBef>
                <a:spcPts val="0"/>
              </a:spcBef>
              <a:spcAft>
                <a:spcPts val="800"/>
              </a:spcAft>
              <a:buFont typeface="+mj-lt"/>
              <a:buAutoNum type="arabicPeriod"/>
            </a:pPr>
            <a:r>
              <a:rPr lang="en-US" sz="1300" dirty="0">
                <a:effectLst/>
                <a:latin typeface="Arial" panose="020B0604020202020204" pitchFamily="34" charset="0"/>
                <a:ea typeface="Calibri" panose="020F0502020204030204" pitchFamily="34" charset="0"/>
              </a:rPr>
              <a:t>With these strict asset limits, any additional resources are best managed through a special needs trust, which is also an exempt asset if it complies with certain rules.   </a:t>
            </a:r>
          </a:p>
          <a:p>
            <a:pPr marL="914400" marR="0" indent="-228600" algn="just">
              <a:lnSpc>
                <a:spcPct val="107000"/>
              </a:lnSpc>
              <a:spcBef>
                <a:spcPts val="0"/>
              </a:spcBef>
              <a:spcAft>
                <a:spcPts val="800"/>
              </a:spcAft>
              <a:buFont typeface="+mj-lt"/>
              <a:buAutoNum type="arabicPeriod"/>
            </a:pPr>
            <a:r>
              <a:rPr lang="en-US" sz="1300" dirty="0">
                <a:effectLst/>
                <a:latin typeface="Arial" panose="020B0604020202020204" pitchFamily="34" charset="0"/>
                <a:ea typeface="Calibri" panose="020F0502020204030204" pitchFamily="34" charset="0"/>
              </a:rPr>
              <a:t>In addition, distributions from a trust for food and shelter expenses, whether cash or in-kind, will reduce SSI benefits dollar for dollar, with a maximum reduction for in-kind support or maintenance.</a:t>
            </a:r>
          </a:p>
          <a:p>
            <a:pPr marL="914400" marR="0" indent="-228600" algn="just">
              <a:lnSpc>
                <a:spcPct val="107000"/>
              </a:lnSpc>
              <a:spcBef>
                <a:spcPts val="0"/>
              </a:spcBef>
              <a:spcAft>
                <a:spcPts val="800"/>
              </a:spcAft>
              <a:buFont typeface="+mj-lt"/>
              <a:buAutoNum type="arabicPeriod"/>
            </a:pPr>
            <a:r>
              <a:rPr lang="en-US" sz="1300" dirty="0">
                <a:effectLst/>
                <a:latin typeface="Arial" panose="020B0604020202020204" pitchFamily="34" charset="0"/>
                <a:ea typeface="Calibri" panose="020F0502020204030204" pitchFamily="34" charset="0"/>
              </a:rPr>
              <a:t>When an individual receives SSI, they are also eligible to receive </a:t>
            </a:r>
            <a:r>
              <a:rPr lang="en-US" sz="1300" b="1" dirty="0">
                <a:effectLst/>
                <a:latin typeface="Arial" panose="020B0604020202020204" pitchFamily="34" charset="0"/>
                <a:ea typeface="Calibri" panose="020F0502020204030204" pitchFamily="34" charset="0"/>
              </a:rPr>
              <a:t>Medicaid</a:t>
            </a:r>
            <a:r>
              <a:rPr lang="en-US" sz="1300" dirty="0">
                <a:effectLst/>
                <a:latin typeface="Arial" panose="020B0604020202020204" pitchFamily="34" charset="0"/>
                <a:ea typeface="Calibri" panose="020F0502020204030204" pitchFamily="34" charset="0"/>
              </a:rPr>
              <a:t> as their health insurance.  In Wisconsin, the Medicaid asset limits and exemptions parallel SSI.  In many cases, Medicaid coverage is as valuable or even more valuable to a person with disabilities than cash assistance because out-of-pocket medical expenses or private insurance would be impossible to afford otherwise.</a:t>
            </a:r>
          </a:p>
          <a:p>
            <a:pPr marL="914400" marR="0" indent="-228600" algn="just">
              <a:lnSpc>
                <a:spcPct val="107000"/>
              </a:lnSpc>
              <a:spcBef>
                <a:spcPts val="0"/>
              </a:spcBef>
              <a:spcAft>
                <a:spcPts val="800"/>
              </a:spcAft>
              <a:buFont typeface="+mj-lt"/>
              <a:buAutoNum type="arabicPeriod"/>
            </a:pPr>
            <a:r>
              <a:rPr lang="en-US" sz="1300" b="1" dirty="0">
                <a:effectLst/>
                <a:latin typeface="Arial" panose="020B0604020202020204" pitchFamily="34" charset="0"/>
                <a:ea typeface="Calibri" panose="020F0502020204030204" pitchFamily="34" charset="0"/>
              </a:rPr>
              <a:t>Other programs</a:t>
            </a:r>
            <a:r>
              <a:rPr lang="en-US" sz="1300" dirty="0">
                <a:effectLst/>
                <a:latin typeface="Arial" panose="020B0604020202020204" pitchFamily="34" charset="0"/>
                <a:ea typeface="Calibri" panose="020F0502020204030204" pitchFamily="34" charset="0"/>
              </a:rPr>
              <a:t> at the federal, state, and local level, such as HUD Section 8 housing assistance, food assistance and supportive services, often have income and asset limits.  In Wisconsin, each county has an Aging and Disability Resource Center (ADRC) to provide information and application assistance for programs available to individuals with disabilities.</a:t>
            </a:r>
          </a:p>
          <a:p>
            <a:endParaRPr lang="en-US" dirty="0"/>
          </a:p>
        </p:txBody>
      </p:sp>
    </p:spTree>
    <p:extLst>
      <p:ext uri="{BB962C8B-B14F-4D97-AF65-F5344CB8AC3E}">
        <p14:creationId xmlns:p14="http://schemas.microsoft.com/office/powerpoint/2010/main" val="20453019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28986-308D-4285-895F-B0B0BC6005A5}"/>
              </a:ext>
            </a:extLst>
          </p:cNvPr>
          <p:cNvSpPr>
            <a:spLocks noGrp="1"/>
          </p:cNvSpPr>
          <p:nvPr>
            <p:ph type="title"/>
          </p:nvPr>
        </p:nvSpPr>
        <p:spPr/>
        <p:txBody>
          <a:bodyPr/>
          <a:lstStyle/>
          <a:p>
            <a:r>
              <a:rPr lang="en-US" dirty="0"/>
              <a:t>Presenters</a:t>
            </a:r>
          </a:p>
        </p:txBody>
      </p:sp>
      <p:sp>
        <p:nvSpPr>
          <p:cNvPr id="3" name="Content Placeholder 2">
            <a:extLst>
              <a:ext uri="{FF2B5EF4-FFF2-40B4-BE49-F238E27FC236}">
                <a16:creationId xmlns:a16="http://schemas.microsoft.com/office/drawing/2014/main" id="{73511470-F687-4E5A-B4B2-75B8BFCF850E}"/>
              </a:ext>
            </a:extLst>
          </p:cNvPr>
          <p:cNvSpPr>
            <a:spLocks noGrp="1"/>
          </p:cNvSpPr>
          <p:nvPr>
            <p:ph idx="1"/>
          </p:nvPr>
        </p:nvSpPr>
        <p:spPr/>
        <p:txBody>
          <a:bodyPr/>
          <a:lstStyle/>
          <a:p>
            <a:pPr marL="0" indent="0">
              <a:buNone/>
            </a:pPr>
            <a:r>
              <a:rPr lang="en-US" dirty="0"/>
              <a:t>Mark T. Johnson, JD</a:t>
            </a:r>
          </a:p>
          <a:p>
            <a:pPr marL="0" indent="0">
              <a:buNone/>
            </a:pPr>
            <a:r>
              <a:rPr lang="en-US" dirty="0"/>
              <a:t>Meghan M. Teigen, JD</a:t>
            </a:r>
          </a:p>
          <a:p>
            <a:pPr marL="0" indent="0">
              <a:buNone/>
            </a:pPr>
            <a:endParaRPr lang="en-US" dirty="0"/>
          </a:p>
          <a:p>
            <a:pPr marL="0" indent="0">
              <a:buNone/>
            </a:pPr>
            <a:r>
              <a:rPr lang="en-US" dirty="0"/>
              <a:t>Johnson Teigen, LLC</a:t>
            </a:r>
            <a:br>
              <a:rPr lang="en-US" dirty="0"/>
            </a:br>
            <a:r>
              <a:rPr lang="en-US" dirty="0"/>
              <a:t>2924 Marketplace Dr., Ste. 102</a:t>
            </a:r>
            <a:br>
              <a:rPr lang="en-US" dirty="0"/>
            </a:br>
            <a:r>
              <a:rPr lang="en-US" dirty="0"/>
              <a:t>Fitchburg, WI 53719</a:t>
            </a:r>
            <a:br>
              <a:rPr lang="en-US" dirty="0"/>
            </a:br>
            <a:r>
              <a:rPr lang="en-US" dirty="0"/>
              <a:t>(608)-273-8609</a:t>
            </a:r>
            <a:br>
              <a:rPr lang="en-US" dirty="0"/>
            </a:br>
            <a:r>
              <a:rPr lang="en-US" dirty="0"/>
              <a:t>www.jtlawwi.com</a:t>
            </a:r>
          </a:p>
        </p:txBody>
      </p:sp>
      <p:pic>
        <p:nvPicPr>
          <p:cNvPr id="7" name="Picture 6" descr="Logo, company name&#10;&#10;Description automatically generated">
            <a:extLst>
              <a:ext uri="{FF2B5EF4-FFF2-40B4-BE49-F238E27FC236}">
                <a16:creationId xmlns:a16="http://schemas.microsoft.com/office/drawing/2014/main" id="{FD155047-F820-46D7-A7C0-F9CC94FE997A}"/>
              </a:ext>
            </a:extLst>
          </p:cNvPr>
          <p:cNvPicPr>
            <a:picLocks noChangeAspect="1"/>
          </p:cNvPicPr>
          <p:nvPr/>
        </p:nvPicPr>
        <p:blipFill>
          <a:blip r:embed="rId2"/>
          <a:stretch>
            <a:fillRect/>
          </a:stretch>
        </p:blipFill>
        <p:spPr>
          <a:xfrm>
            <a:off x="423516" y="3898540"/>
            <a:ext cx="1978490" cy="1978490"/>
          </a:xfrm>
          <a:prstGeom prst="rect">
            <a:avLst/>
          </a:prstGeom>
        </p:spPr>
      </p:pic>
    </p:spTree>
    <p:extLst>
      <p:ext uri="{BB962C8B-B14F-4D97-AF65-F5344CB8AC3E}">
        <p14:creationId xmlns:p14="http://schemas.microsoft.com/office/powerpoint/2010/main" val="34700852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2080B-5DDF-4BB4-8685-9674351210FE}"/>
              </a:ext>
            </a:extLst>
          </p:cNvPr>
          <p:cNvSpPr>
            <a:spLocks noGrp="1"/>
          </p:cNvSpPr>
          <p:nvPr>
            <p:ph type="title"/>
          </p:nvPr>
        </p:nvSpPr>
        <p:spPr/>
        <p:txBody>
          <a:bodyPr/>
          <a:lstStyle/>
          <a:p>
            <a:r>
              <a:rPr lang="en-US" dirty="0"/>
              <a:t>Special Needs Planning:</a:t>
            </a:r>
            <a:br>
              <a:rPr lang="en-US" dirty="0"/>
            </a:br>
            <a:br>
              <a:rPr lang="en-US" dirty="0"/>
            </a:br>
            <a:r>
              <a:rPr lang="en-US" dirty="0"/>
              <a:t>Special Needs Trusts (SNT)</a:t>
            </a:r>
          </a:p>
        </p:txBody>
      </p:sp>
      <p:sp>
        <p:nvSpPr>
          <p:cNvPr id="3" name="Content Placeholder 2">
            <a:extLst>
              <a:ext uri="{FF2B5EF4-FFF2-40B4-BE49-F238E27FC236}">
                <a16:creationId xmlns:a16="http://schemas.microsoft.com/office/drawing/2014/main" id="{35E88CF7-4E03-4756-86E1-8C52FA8CE83A}"/>
              </a:ext>
            </a:extLst>
          </p:cNvPr>
          <p:cNvSpPr>
            <a:spLocks noGrp="1"/>
          </p:cNvSpPr>
          <p:nvPr>
            <p:ph idx="1"/>
          </p:nvPr>
        </p:nvSpPr>
        <p:spPr/>
        <p:txBody>
          <a:bodyPr/>
          <a:lstStyle/>
          <a:p>
            <a:pPr marL="571500" marR="0" indent="0" algn="just">
              <a:lnSpc>
                <a:spcPct val="107000"/>
              </a:lnSpc>
              <a:spcBef>
                <a:spcPts val="0"/>
              </a:spcBef>
              <a:spcAft>
                <a:spcPts val="0"/>
              </a:spcAft>
              <a:buNone/>
            </a:pPr>
            <a:r>
              <a:rPr lang="en-US" sz="1800" b="1" dirty="0">
                <a:effectLst/>
                <a:latin typeface="Arial" panose="020B0604020202020204" pitchFamily="34" charset="0"/>
                <a:ea typeface="Calibri" panose="020F0502020204030204" pitchFamily="34" charset="0"/>
              </a:rPr>
              <a:t>The distribution standard for a special needs trust must be completely discretionary.</a:t>
            </a:r>
            <a:endParaRPr lang="en-US" sz="1800" b="1" dirty="0">
              <a:latin typeface="Arial" panose="020B0604020202020204" pitchFamily="34" charset="0"/>
              <a:ea typeface="Calibri" panose="020F0502020204030204" pitchFamily="34" charset="0"/>
            </a:endParaRPr>
          </a:p>
          <a:p>
            <a:pPr marL="571500" marR="0" indent="0" algn="just">
              <a:lnSpc>
                <a:spcPct val="107000"/>
              </a:lnSpc>
              <a:spcBef>
                <a:spcPts val="0"/>
              </a:spcBef>
              <a:spcAft>
                <a:spcPts val="0"/>
              </a:spcAft>
              <a:buNone/>
            </a:pPr>
            <a:endParaRPr lang="en-US" sz="1800" b="1" dirty="0">
              <a:effectLst/>
              <a:latin typeface="Arial" panose="020B0604020202020204" pitchFamily="34" charset="0"/>
              <a:ea typeface="Calibri" panose="020F0502020204030204" pitchFamily="34" charset="0"/>
            </a:endParaRPr>
          </a:p>
          <a:p>
            <a:pPr marL="571500" marR="0" indent="0" algn="just">
              <a:lnSpc>
                <a:spcPct val="107000"/>
              </a:lnSpc>
              <a:spcBef>
                <a:spcPts val="0"/>
              </a:spcBef>
              <a:spcAft>
                <a:spcPts val="0"/>
              </a:spcAft>
              <a:buNone/>
            </a:pPr>
            <a:r>
              <a:rPr lang="en-US" sz="1800" dirty="0">
                <a:effectLst/>
                <a:latin typeface="Arial" panose="020B0604020202020204" pitchFamily="34" charset="0"/>
                <a:ea typeface="Calibri" panose="020F0502020204030204" pitchFamily="34" charset="0"/>
              </a:rPr>
              <a:t>In many cases, the distribution standard of a SNT is stated as the trustee having “sole and absolute discretion” to make any or no distributions from the trust for the benefit of the disabled individual.  In addition, it is common to state that the SNT is intended to supplement, but not replace, income or support that the beneficiary may receive from other sources like public benefits.  Therefore, a “health, education, maintenance and support” (HEMS) distribution standard or mandatory distribution of all income will cause a special needs trust to fail, because the assets of the trust will be counted as available to the beneficiary.</a:t>
            </a:r>
          </a:p>
          <a:p>
            <a:endParaRPr lang="en-US" dirty="0"/>
          </a:p>
        </p:txBody>
      </p:sp>
    </p:spTree>
    <p:extLst>
      <p:ext uri="{BB962C8B-B14F-4D97-AF65-F5344CB8AC3E}">
        <p14:creationId xmlns:p14="http://schemas.microsoft.com/office/powerpoint/2010/main" val="15483024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034252-86EE-451F-B4A0-7F3A94D9362B}"/>
              </a:ext>
            </a:extLst>
          </p:cNvPr>
          <p:cNvSpPr>
            <a:spLocks noGrp="1"/>
          </p:cNvSpPr>
          <p:nvPr>
            <p:ph type="title"/>
          </p:nvPr>
        </p:nvSpPr>
        <p:spPr/>
        <p:txBody>
          <a:bodyPr/>
          <a:lstStyle/>
          <a:p>
            <a:r>
              <a:rPr lang="en-US" dirty="0"/>
              <a:t>Special Needs Planning:</a:t>
            </a:r>
            <a:br>
              <a:rPr lang="en-US" dirty="0"/>
            </a:br>
            <a:br>
              <a:rPr lang="en-US" dirty="0"/>
            </a:br>
            <a:r>
              <a:rPr lang="en-US" dirty="0"/>
              <a:t>Special Needs Trusts (SNT)</a:t>
            </a:r>
          </a:p>
        </p:txBody>
      </p:sp>
      <p:sp>
        <p:nvSpPr>
          <p:cNvPr id="3" name="Content Placeholder 2">
            <a:extLst>
              <a:ext uri="{FF2B5EF4-FFF2-40B4-BE49-F238E27FC236}">
                <a16:creationId xmlns:a16="http://schemas.microsoft.com/office/drawing/2014/main" id="{4D7212D7-8116-4A7F-8798-EE57136849ED}"/>
              </a:ext>
            </a:extLst>
          </p:cNvPr>
          <p:cNvSpPr>
            <a:spLocks noGrp="1"/>
          </p:cNvSpPr>
          <p:nvPr>
            <p:ph idx="1"/>
          </p:nvPr>
        </p:nvSpPr>
        <p:spPr/>
        <p:txBody>
          <a:bodyPr>
            <a:normAutofit/>
          </a:bodyPr>
          <a:lstStyle/>
          <a:p>
            <a:pPr marL="571500" marR="0" indent="0" algn="just">
              <a:lnSpc>
                <a:spcPct val="107000"/>
              </a:lnSpc>
              <a:spcBef>
                <a:spcPts val="0"/>
              </a:spcBef>
              <a:spcAft>
                <a:spcPts val="800"/>
              </a:spcAft>
              <a:buNone/>
            </a:pPr>
            <a:r>
              <a:rPr lang="en-US" sz="1800" b="1" u="sng" dirty="0">
                <a:effectLst/>
                <a:latin typeface="Arial" panose="020B0604020202020204" pitchFamily="34" charset="0"/>
                <a:ea typeface="Calibri" panose="020F0502020204030204" pitchFamily="34" charset="0"/>
              </a:rPr>
              <a:t>Two types of special needs trusts</a:t>
            </a:r>
            <a:r>
              <a:rPr lang="en-US" sz="1800" u="sng" dirty="0">
                <a:effectLst/>
                <a:latin typeface="Arial" panose="020B0604020202020204" pitchFamily="34" charset="0"/>
                <a:ea typeface="Calibri" panose="020F0502020204030204" pitchFamily="34" charset="0"/>
              </a:rPr>
              <a:t> </a:t>
            </a:r>
          </a:p>
          <a:p>
            <a:pPr marL="342900" marR="0" lvl="0" indent="-342900">
              <a:lnSpc>
                <a:spcPct val="107000"/>
              </a:lnSpc>
              <a:spcBef>
                <a:spcPts val="0"/>
              </a:spcBef>
              <a:spcAft>
                <a:spcPts val="0"/>
              </a:spcAft>
              <a:buFont typeface="+mj-lt"/>
              <a:buAutoNum type="arabicPeriod"/>
            </a:pPr>
            <a:r>
              <a:rPr lang="en-US" sz="1800" dirty="0">
                <a:effectLst/>
                <a:latin typeface="Arial" panose="020B0604020202020204" pitchFamily="34" charset="0"/>
                <a:ea typeface="Calibri" panose="020F0502020204030204" pitchFamily="34" charset="0"/>
              </a:rPr>
              <a:t>A </a:t>
            </a:r>
            <a:r>
              <a:rPr lang="en-US" sz="1800" b="1" dirty="0">
                <a:effectLst/>
                <a:latin typeface="Arial" panose="020B0604020202020204" pitchFamily="34" charset="0"/>
                <a:ea typeface="Calibri" panose="020F0502020204030204" pitchFamily="34" charset="0"/>
              </a:rPr>
              <a:t>third-party SNT</a:t>
            </a:r>
            <a:r>
              <a:rPr lang="en-US" sz="1800" dirty="0">
                <a:effectLst/>
                <a:latin typeface="Arial" panose="020B0604020202020204" pitchFamily="34" charset="0"/>
                <a:ea typeface="Calibri" panose="020F0502020204030204" pitchFamily="34" charset="0"/>
              </a:rPr>
              <a:t> may be created and funded by anyone other than the beneficiary.  A third-party SNT may be a stand-alone trust, a sub-trust in a revocable living trust, or a testamentary trust created under a will.</a:t>
            </a:r>
            <a:br>
              <a:rPr lang="en-US" sz="1800" dirty="0">
                <a:effectLst/>
                <a:latin typeface="Arial" panose="020B0604020202020204" pitchFamily="34" charset="0"/>
                <a:ea typeface="Calibri" panose="020F0502020204030204" pitchFamily="34" charset="0"/>
              </a:rPr>
            </a:br>
            <a:endParaRPr lang="en-US" sz="1800" dirty="0">
              <a:effectLst/>
              <a:latin typeface="Arial" panose="020B0604020202020204" pitchFamily="34" charset="0"/>
              <a:ea typeface="Calibri" panose="020F0502020204030204" pitchFamily="34" charset="0"/>
            </a:endParaRPr>
          </a:p>
          <a:p>
            <a:pPr marL="342900" marR="0" lvl="0" indent="-342900" algn="just">
              <a:lnSpc>
                <a:spcPct val="107000"/>
              </a:lnSpc>
              <a:spcBef>
                <a:spcPts val="0"/>
              </a:spcBef>
              <a:spcAft>
                <a:spcPts val="0"/>
              </a:spcAft>
              <a:buFont typeface="+mj-lt"/>
              <a:buAutoNum type="arabicPeriod"/>
            </a:pPr>
            <a:r>
              <a:rPr lang="en-US" sz="1800" dirty="0">
                <a:effectLst/>
                <a:latin typeface="Arial" panose="020B0604020202020204" pitchFamily="34" charset="0"/>
                <a:ea typeface="Calibri" panose="020F0502020204030204" pitchFamily="34" charset="0"/>
              </a:rPr>
              <a:t>A </a:t>
            </a:r>
            <a:r>
              <a:rPr lang="en-US" sz="1800" b="1" dirty="0">
                <a:effectLst/>
                <a:latin typeface="Arial" panose="020B0604020202020204" pitchFamily="34" charset="0"/>
                <a:ea typeface="Calibri" panose="020F0502020204030204" pitchFamily="34" charset="0"/>
              </a:rPr>
              <a:t>first-party SNT</a:t>
            </a:r>
            <a:r>
              <a:rPr lang="en-US" sz="1800" dirty="0">
                <a:effectLst/>
                <a:latin typeface="Arial" panose="020B0604020202020204" pitchFamily="34" charset="0"/>
                <a:ea typeface="Calibri" panose="020F0502020204030204" pitchFamily="34" charset="0"/>
              </a:rPr>
              <a:t> is created by the beneficiary, or the beneficiary’s grandparent, parent, guardian, or a court, and is funded with the beneficiary’s assets.  </a:t>
            </a:r>
          </a:p>
          <a:p>
            <a:pPr marL="0" marR="0" lvl="0" indent="0" algn="just">
              <a:lnSpc>
                <a:spcPct val="107000"/>
              </a:lnSpc>
              <a:spcBef>
                <a:spcPts val="0"/>
              </a:spcBef>
              <a:spcAft>
                <a:spcPts val="0"/>
              </a:spcAft>
              <a:buNone/>
            </a:pPr>
            <a:endParaRPr lang="en-US" sz="1600" dirty="0">
              <a:effectLst/>
              <a:latin typeface="Arial" panose="020B0604020202020204" pitchFamily="34" charset="0"/>
              <a:ea typeface="Calibri" panose="020F0502020204030204" pitchFamily="34" charset="0"/>
            </a:endParaRPr>
          </a:p>
          <a:p>
            <a:pPr lvl="1" algn="just">
              <a:lnSpc>
                <a:spcPct val="107000"/>
              </a:lnSpc>
              <a:spcBef>
                <a:spcPts val="0"/>
              </a:spcBef>
              <a:spcAft>
                <a:spcPts val="0"/>
              </a:spcAft>
            </a:pPr>
            <a:r>
              <a:rPr lang="en-US" sz="1600" dirty="0">
                <a:effectLst/>
                <a:latin typeface="Arial" panose="020B0604020202020204" pitchFamily="34" charset="0"/>
                <a:ea typeface="Calibri" panose="020F0502020204030204" pitchFamily="34" charset="0"/>
              </a:rPr>
              <a:t>For a first-party SNT to be an exempt resource for SSI and Medicaid, upon the death of the beneficiary, the SNT must payback all state Medicaid programs for any services the beneficiary received before any remaining balance may be paid to remainder beneficiaries.  </a:t>
            </a:r>
          </a:p>
          <a:p>
            <a:pPr marL="502920" lvl="1" indent="0" algn="just">
              <a:lnSpc>
                <a:spcPct val="107000"/>
              </a:lnSpc>
              <a:spcBef>
                <a:spcPts val="0"/>
              </a:spcBef>
              <a:spcAft>
                <a:spcPts val="0"/>
              </a:spcAft>
              <a:buNone/>
            </a:pPr>
            <a:endParaRPr lang="en-US" sz="1600" dirty="0">
              <a:effectLst/>
              <a:latin typeface="Arial" panose="020B0604020202020204" pitchFamily="34" charset="0"/>
              <a:ea typeface="Calibri" panose="020F0502020204030204" pitchFamily="34" charset="0"/>
            </a:endParaRPr>
          </a:p>
          <a:p>
            <a:pPr lvl="1" algn="just">
              <a:lnSpc>
                <a:spcPct val="107000"/>
              </a:lnSpc>
              <a:spcBef>
                <a:spcPts val="0"/>
              </a:spcBef>
              <a:spcAft>
                <a:spcPts val="0"/>
              </a:spcAft>
            </a:pPr>
            <a:r>
              <a:rPr lang="en-US" sz="1600" dirty="0">
                <a:effectLst/>
                <a:latin typeface="Arial" panose="020B0604020202020204" pitchFamily="34" charset="0"/>
                <a:ea typeface="Calibri" panose="020F0502020204030204" pitchFamily="34" charset="0"/>
              </a:rPr>
              <a:t>A first-party SNT may also be referred to as a self-settled trust, a payback trust, a (d)(4)(A) trust, or an OBRA ’93 trust.  </a:t>
            </a:r>
          </a:p>
          <a:p>
            <a:endParaRPr lang="en-US" dirty="0"/>
          </a:p>
        </p:txBody>
      </p:sp>
    </p:spTree>
    <p:extLst>
      <p:ext uri="{BB962C8B-B14F-4D97-AF65-F5344CB8AC3E}">
        <p14:creationId xmlns:p14="http://schemas.microsoft.com/office/powerpoint/2010/main" val="22818267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6D831-EE0F-4506-814C-3C84041BFCEC}"/>
              </a:ext>
            </a:extLst>
          </p:cNvPr>
          <p:cNvSpPr>
            <a:spLocks noGrp="1"/>
          </p:cNvSpPr>
          <p:nvPr>
            <p:ph type="title"/>
          </p:nvPr>
        </p:nvSpPr>
        <p:spPr/>
        <p:txBody>
          <a:bodyPr/>
          <a:lstStyle/>
          <a:p>
            <a:r>
              <a:rPr lang="en-US" dirty="0"/>
              <a:t>Special Needs Planning:</a:t>
            </a:r>
            <a:br>
              <a:rPr lang="en-US" dirty="0"/>
            </a:br>
            <a:br>
              <a:rPr lang="en-US" dirty="0"/>
            </a:br>
            <a:r>
              <a:rPr lang="en-US" dirty="0"/>
              <a:t>Special Needs Trusts (SNT)</a:t>
            </a:r>
          </a:p>
        </p:txBody>
      </p:sp>
      <p:sp>
        <p:nvSpPr>
          <p:cNvPr id="3" name="Content Placeholder 2">
            <a:extLst>
              <a:ext uri="{FF2B5EF4-FFF2-40B4-BE49-F238E27FC236}">
                <a16:creationId xmlns:a16="http://schemas.microsoft.com/office/drawing/2014/main" id="{A69E60E3-257E-44C5-BE35-4EFF2F4C220E}"/>
              </a:ext>
            </a:extLst>
          </p:cNvPr>
          <p:cNvSpPr>
            <a:spLocks noGrp="1"/>
          </p:cNvSpPr>
          <p:nvPr>
            <p:ph idx="1"/>
          </p:nvPr>
        </p:nvSpPr>
        <p:spPr/>
        <p:txBody>
          <a:bodyPr>
            <a:normAutofit lnSpcReduction="10000"/>
          </a:bodyPr>
          <a:lstStyle/>
          <a:p>
            <a:pPr marL="571500" marR="0" indent="0" algn="just">
              <a:lnSpc>
                <a:spcPct val="107000"/>
              </a:lnSpc>
              <a:spcBef>
                <a:spcPts val="0"/>
              </a:spcBef>
              <a:spcAft>
                <a:spcPts val="800"/>
              </a:spcAft>
              <a:buNone/>
            </a:pPr>
            <a:r>
              <a:rPr lang="en-US" sz="1800" b="1" u="sng" dirty="0">
                <a:effectLst/>
                <a:latin typeface="Arial" panose="020B0604020202020204" pitchFamily="34" charset="0"/>
                <a:ea typeface="Calibri" panose="020F0502020204030204" pitchFamily="34" charset="0"/>
              </a:rPr>
              <a:t>Pooled and Community Trusts</a:t>
            </a:r>
            <a:endParaRPr lang="en-US" sz="1800" u="sng" dirty="0">
              <a:effectLst/>
              <a:latin typeface="Arial" panose="020B0604020202020204" pitchFamily="34" charset="0"/>
              <a:ea typeface="Calibri" panose="020F0502020204030204" pitchFamily="34" charset="0"/>
            </a:endParaRPr>
          </a:p>
          <a:p>
            <a:pPr marL="914400" marR="0" algn="just">
              <a:lnSpc>
                <a:spcPct val="107000"/>
              </a:lnSpc>
              <a:spcBef>
                <a:spcPts val="0"/>
              </a:spcBef>
              <a:spcAft>
                <a:spcPts val="0"/>
              </a:spcAft>
            </a:pPr>
            <a:r>
              <a:rPr lang="en-US" sz="1800" dirty="0">
                <a:effectLst/>
                <a:latin typeface="Arial" panose="020B0604020202020204" pitchFamily="34" charset="0"/>
                <a:ea typeface="Calibri" panose="020F0502020204030204" pitchFamily="34" charset="0"/>
              </a:rPr>
              <a:t>Pooled and community special needs trusts can administer first-party or third-party trusts for individuals with disabilities.  First-party pooled trusts are authorized under federal law to comply with SSI and Medicaid eligibility.</a:t>
            </a:r>
          </a:p>
          <a:p>
            <a:pPr marL="731520" marR="0" indent="0" algn="just">
              <a:lnSpc>
                <a:spcPct val="107000"/>
              </a:lnSpc>
              <a:spcBef>
                <a:spcPts val="0"/>
              </a:spcBef>
              <a:spcAft>
                <a:spcPts val="0"/>
              </a:spcAft>
              <a:buNone/>
            </a:pPr>
            <a:endParaRPr lang="en-US" sz="1800" dirty="0">
              <a:effectLst/>
              <a:latin typeface="Arial" panose="020B0604020202020204" pitchFamily="34" charset="0"/>
              <a:ea typeface="Calibri" panose="020F0502020204030204" pitchFamily="34" charset="0"/>
            </a:endParaRPr>
          </a:p>
          <a:p>
            <a:pPr marL="1417320" lvl="1" algn="just">
              <a:lnSpc>
                <a:spcPct val="107000"/>
              </a:lnSpc>
              <a:spcBef>
                <a:spcPts val="0"/>
              </a:spcBef>
              <a:spcAft>
                <a:spcPts val="0"/>
              </a:spcAft>
            </a:pPr>
            <a:r>
              <a:rPr lang="en-US" dirty="0">
                <a:effectLst/>
                <a:latin typeface="Arial" panose="020B0604020202020204" pitchFamily="34" charset="0"/>
                <a:ea typeface="Calibri" panose="020F0502020204030204" pitchFamily="34" charset="0"/>
              </a:rPr>
              <a:t>In Wisconsin, Wispact, Inc. and Life Navigators offer statewide pooled and community trust options.  </a:t>
            </a:r>
          </a:p>
          <a:p>
            <a:pPr marL="1234440" lvl="1" indent="0" algn="just">
              <a:lnSpc>
                <a:spcPct val="107000"/>
              </a:lnSpc>
              <a:spcBef>
                <a:spcPts val="0"/>
              </a:spcBef>
              <a:spcAft>
                <a:spcPts val="0"/>
              </a:spcAft>
              <a:buNone/>
            </a:pPr>
            <a:endParaRPr lang="en-US" dirty="0">
              <a:effectLst/>
              <a:latin typeface="Arial" panose="020B0604020202020204" pitchFamily="34" charset="0"/>
              <a:ea typeface="Calibri" panose="020F0502020204030204" pitchFamily="34" charset="0"/>
            </a:endParaRPr>
          </a:p>
          <a:p>
            <a:pPr marL="1417320" lvl="1" algn="just">
              <a:lnSpc>
                <a:spcPct val="107000"/>
              </a:lnSpc>
              <a:spcBef>
                <a:spcPts val="0"/>
              </a:spcBef>
              <a:spcAft>
                <a:spcPts val="0"/>
              </a:spcAft>
            </a:pPr>
            <a:r>
              <a:rPr lang="en-US" dirty="0">
                <a:effectLst/>
                <a:latin typeface="Arial" panose="020B0604020202020204" pitchFamily="34" charset="0"/>
                <a:ea typeface="Calibri" panose="020F0502020204030204" pitchFamily="34" charset="0"/>
              </a:rPr>
              <a:t>Many states offer pooled trust programs, and there are several national pooled trusts too.  </a:t>
            </a:r>
          </a:p>
          <a:p>
            <a:pPr marL="1234440" lvl="1" indent="0" algn="just">
              <a:lnSpc>
                <a:spcPct val="107000"/>
              </a:lnSpc>
              <a:spcBef>
                <a:spcPts val="0"/>
              </a:spcBef>
              <a:spcAft>
                <a:spcPts val="0"/>
              </a:spcAft>
              <a:buNone/>
            </a:pPr>
            <a:endParaRPr lang="en-US" dirty="0">
              <a:effectLst/>
              <a:latin typeface="Arial" panose="020B0604020202020204" pitchFamily="34" charset="0"/>
              <a:ea typeface="Calibri" panose="020F0502020204030204" pitchFamily="34" charset="0"/>
            </a:endParaRPr>
          </a:p>
          <a:p>
            <a:pPr marL="1417320" lvl="1" algn="just">
              <a:lnSpc>
                <a:spcPct val="107000"/>
              </a:lnSpc>
              <a:spcBef>
                <a:spcPts val="0"/>
              </a:spcBef>
              <a:spcAft>
                <a:spcPts val="0"/>
              </a:spcAft>
            </a:pPr>
            <a:r>
              <a:rPr lang="en-US" dirty="0">
                <a:effectLst/>
                <a:latin typeface="Arial" panose="020B0604020202020204" pitchFamily="34" charset="0"/>
                <a:ea typeface="Calibri" panose="020F0502020204030204" pitchFamily="34" charset="0"/>
              </a:rPr>
              <a:t>Under Wisconsin’s Medicaid laws, an individual over age 65 can create a pooled trust sub-account for himself or herself.  However, in many other states, creation of a first-party SNT is not an option for someone over age 65.</a:t>
            </a:r>
          </a:p>
          <a:p>
            <a:endParaRPr lang="en-US" dirty="0"/>
          </a:p>
        </p:txBody>
      </p:sp>
    </p:spTree>
    <p:extLst>
      <p:ext uri="{BB962C8B-B14F-4D97-AF65-F5344CB8AC3E}">
        <p14:creationId xmlns:p14="http://schemas.microsoft.com/office/powerpoint/2010/main" val="18849036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BE10C-647D-4DBD-863B-EA2CCF761EE6}"/>
              </a:ext>
            </a:extLst>
          </p:cNvPr>
          <p:cNvSpPr>
            <a:spLocks noGrp="1"/>
          </p:cNvSpPr>
          <p:nvPr>
            <p:ph type="title"/>
          </p:nvPr>
        </p:nvSpPr>
        <p:spPr/>
        <p:txBody>
          <a:bodyPr/>
          <a:lstStyle/>
          <a:p>
            <a:r>
              <a:rPr lang="en-US" dirty="0"/>
              <a:t>Special Needs Planning:</a:t>
            </a:r>
            <a:br>
              <a:rPr lang="en-US" dirty="0"/>
            </a:br>
            <a:br>
              <a:rPr lang="en-US" dirty="0"/>
            </a:br>
            <a:r>
              <a:rPr lang="en-US" dirty="0"/>
              <a:t>Special Needs Trusts (SNT)</a:t>
            </a:r>
          </a:p>
        </p:txBody>
      </p:sp>
      <p:sp>
        <p:nvSpPr>
          <p:cNvPr id="3" name="Content Placeholder 2">
            <a:extLst>
              <a:ext uri="{FF2B5EF4-FFF2-40B4-BE49-F238E27FC236}">
                <a16:creationId xmlns:a16="http://schemas.microsoft.com/office/drawing/2014/main" id="{7E069614-56EA-478F-BF18-CB987BD2D222}"/>
              </a:ext>
            </a:extLst>
          </p:cNvPr>
          <p:cNvSpPr>
            <a:spLocks noGrp="1"/>
          </p:cNvSpPr>
          <p:nvPr>
            <p:ph idx="1"/>
          </p:nvPr>
        </p:nvSpPr>
        <p:spPr/>
        <p:txBody>
          <a:bodyPr/>
          <a:lstStyle/>
          <a:p>
            <a:pPr marL="571500" marR="0" indent="0" algn="just">
              <a:lnSpc>
                <a:spcPct val="107000"/>
              </a:lnSpc>
              <a:spcBef>
                <a:spcPts val="0"/>
              </a:spcBef>
              <a:spcAft>
                <a:spcPts val="800"/>
              </a:spcAft>
              <a:buNone/>
            </a:pPr>
            <a:r>
              <a:rPr lang="en-US" sz="1800" b="1" u="sng" dirty="0">
                <a:effectLst/>
                <a:latin typeface="Arial" panose="020B0604020202020204" pitchFamily="34" charset="0"/>
                <a:ea typeface="Calibri" panose="020F0502020204030204" pitchFamily="34" charset="0"/>
              </a:rPr>
              <a:t>Third-party SNT for a Spouse</a:t>
            </a:r>
            <a:endParaRPr lang="en-US" sz="1800" u="sng" dirty="0">
              <a:effectLst/>
              <a:latin typeface="Arial" panose="020B0604020202020204" pitchFamily="34" charset="0"/>
              <a:ea typeface="Calibri" panose="020F0502020204030204" pitchFamily="34" charset="0"/>
            </a:endParaRPr>
          </a:p>
          <a:p>
            <a:pPr marL="274320" marR="0" indent="0" algn="just">
              <a:lnSpc>
                <a:spcPct val="107000"/>
              </a:lnSpc>
              <a:spcBef>
                <a:spcPts val="0"/>
              </a:spcBef>
              <a:spcAft>
                <a:spcPts val="800"/>
              </a:spcAft>
              <a:buNone/>
            </a:pPr>
            <a:r>
              <a:rPr lang="en-US" sz="1800" dirty="0">
                <a:effectLst/>
                <a:latin typeface="Arial" panose="020B0604020202020204" pitchFamily="34" charset="0"/>
                <a:ea typeface="Calibri" panose="020F0502020204030204" pitchFamily="34" charset="0"/>
              </a:rPr>
              <a:t>One tool for married couples contemplating Medicaid planning for nursing home care is a testamentary SNT in the non-nursing home spouse’s will for the benefit of the (anticipated) nursing home spouse.  Although not allowed in all states, Wisconsin treats such a trust as an exempt asset for Medicaid eligibility purposes</a:t>
            </a:r>
            <a:r>
              <a:rPr lang="en-US" sz="1800" dirty="0">
                <a:solidFill>
                  <a:srgbClr val="000000"/>
                </a:solidFill>
                <a:effectLst/>
                <a:latin typeface="Arial" panose="020B0604020202020204" pitchFamily="34" charset="0"/>
                <a:ea typeface="Calibri" panose="020F0502020204030204" pitchFamily="34" charset="0"/>
              </a:rPr>
              <a:t>.  Because of Wisconsin’s marital property law, it is advisable for the spouses to enter into a marital property agreement to classify the property of the non-nursing home spouse’s estate as that spouse’s individual property.  This type of trust is a hedge against the possibility of the non-nursing home spouse predeceasing the nursing home spouse and the combined marital estate being exposed to Medicaid spenddown or estate recovery.</a:t>
            </a:r>
            <a:endParaRPr lang="en-US" sz="1800" dirty="0">
              <a:effectLst/>
              <a:latin typeface="Arial" panose="020B0604020202020204" pitchFamily="34" charset="0"/>
              <a:ea typeface="Calibri" panose="020F0502020204030204" pitchFamily="34" charset="0"/>
            </a:endParaRPr>
          </a:p>
          <a:p>
            <a:endParaRPr lang="en-US" dirty="0"/>
          </a:p>
        </p:txBody>
      </p:sp>
    </p:spTree>
    <p:extLst>
      <p:ext uri="{BB962C8B-B14F-4D97-AF65-F5344CB8AC3E}">
        <p14:creationId xmlns:p14="http://schemas.microsoft.com/office/powerpoint/2010/main" val="13181291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5BF300-D03B-4080-9270-EE0218EADD18}"/>
              </a:ext>
            </a:extLst>
          </p:cNvPr>
          <p:cNvSpPr>
            <a:spLocks noGrp="1"/>
          </p:cNvSpPr>
          <p:nvPr>
            <p:ph type="title"/>
          </p:nvPr>
        </p:nvSpPr>
        <p:spPr/>
        <p:txBody>
          <a:bodyPr/>
          <a:lstStyle/>
          <a:p>
            <a:r>
              <a:rPr lang="en-US" dirty="0"/>
              <a:t>Special Needs Planning:</a:t>
            </a:r>
            <a:br>
              <a:rPr lang="en-US" dirty="0"/>
            </a:br>
            <a:br>
              <a:rPr lang="en-US" dirty="0"/>
            </a:br>
            <a:r>
              <a:rPr lang="en-US" dirty="0"/>
              <a:t>Special Needs Trusts (SNT)</a:t>
            </a:r>
          </a:p>
        </p:txBody>
      </p:sp>
      <p:sp>
        <p:nvSpPr>
          <p:cNvPr id="3" name="Content Placeholder 2">
            <a:extLst>
              <a:ext uri="{FF2B5EF4-FFF2-40B4-BE49-F238E27FC236}">
                <a16:creationId xmlns:a16="http://schemas.microsoft.com/office/drawing/2014/main" id="{5AD89194-2EBE-4C7E-9D0E-F123C80791EF}"/>
              </a:ext>
            </a:extLst>
          </p:cNvPr>
          <p:cNvSpPr>
            <a:spLocks noGrp="1"/>
          </p:cNvSpPr>
          <p:nvPr>
            <p:ph idx="1"/>
          </p:nvPr>
        </p:nvSpPr>
        <p:spPr/>
        <p:txBody>
          <a:bodyPr>
            <a:normAutofit fontScale="85000" lnSpcReduction="10000"/>
          </a:bodyPr>
          <a:lstStyle/>
          <a:p>
            <a:pPr marL="571500" marR="0" indent="0" algn="just">
              <a:lnSpc>
                <a:spcPct val="107000"/>
              </a:lnSpc>
              <a:spcBef>
                <a:spcPts val="0"/>
              </a:spcBef>
              <a:spcAft>
                <a:spcPts val="800"/>
              </a:spcAft>
              <a:buNone/>
            </a:pPr>
            <a:r>
              <a:rPr lang="en-US" sz="1800" b="1" u="sng" dirty="0">
                <a:effectLst/>
                <a:latin typeface="Arial" panose="020B0604020202020204" pitchFamily="34" charset="0"/>
                <a:ea typeface="Calibri" panose="020F0502020204030204" pitchFamily="34" charset="0"/>
              </a:rPr>
              <a:t>Other considerations when planning for SNTs</a:t>
            </a:r>
          </a:p>
          <a:p>
            <a:pPr marL="571500" marR="0" indent="0" algn="just">
              <a:lnSpc>
                <a:spcPct val="107000"/>
              </a:lnSpc>
              <a:spcBef>
                <a:spcPts val="0"/>
              </a:spcBef>
              <a:spcAft>
                <a:spcPts val="800"/>
              </a:spcAft>
              <a:buNone/>
            </a:pPr>
            <a:r>
              <a:rPr lang="en-US" sz="1800" dirty="0">
                <a:effectLst/>
                <a:latin typeface="Arial" panose="020B0604020202020204" pitchFamily="34" charset="0"/>
                <a:ea typeface="Calibri" panose="020F0502020204030204" pitchFamily="34" charset="0"/>
              </a:rPr>
              <a:t>A variety of circumstances may arise in advising clients and planning for a SNT.</a:t>
            </a:r>
          </a:p>
          <a:p>
            <a:pPr marL="571500" marR="0" indent="0" algn="just">
              <a:lnSpc>
                <a:spcPct val="107000"/>
              </a:lnSpc>
              <a:spcBef>
                <a:spcPts val="0"/>
              </a:spcBef>
              <a:spcAft>
                <a:spcPts val="800"/>
              </a:spcAft>
              <a:buNone/>
            </a:pPr>
            <a:endParaRPr lang="en-US" sz="1800" dirty="0">
              <a:effectLst/>
              <a:latin typeface="Arial" panose="020B0604020202020204" pitchFamily="34" charset="0"/>
              <a:ea typeface="Calibri" panose="020F0502020204030204" pitchFamily="34" charset="0"/>
            </a:endParaRPr>
          </a:p>
          <a:p>
            <a:pPr marL="342900" marR="0" lvl="0" indent="-342900">
              <a:lnSpc>
                <a:spcPct val="107000"/>
              </a:lnSpc>
              <a:spcBef>
                <a:spcPts val="0"/>
              </a:spcBef>
              <a:spcAft>
                <a:spcPts val="0"/>
              </a:spcAft>
              <a:buFont typeface="+mj-lt"/>
              <a:buAutoNum type="arabicPeriod"/>
              <a:tabLst>
                <a:tab pos="1371600" algn="l"/>
              </a:tabLst>
            </a:pPr>
            <a:r>
              <a:rPr lang="en-US" sz="1800" b="1" dirty="0">
                <a:effectLst/>
                <a:latin typeface="Arial" panose="020B0604020202020204" pitchFamily="34" charset="0"/>
                <a:ea typeface="Calibri" panose="020F0502020204030204" pitchFamily="34" charset="0"/>
              </a:rPr>
              <a:t>Beneficiary designations</a:t>
            </a:r>
            <a:r>
              <a:rPr lang="en-US" sz="1800" dirty="0">
                <a:effectLst/>
                <a:latin typeface="Arial" panose="020B0604020202020204" pitchFamily="34" charset="0"/>
                <a:ea typeface="Calibri" panose="020F0502020204030204" pitchFamily="34" charset="0"/>
              </a:rPr>
              <a:t> need to be coordinated with a third-party SNT.  If the client has executed estate planning documents with appropriate language to create a third-party SNT, then beneficiary designations, such as for life insurance and retirement accounts, must be coordinated accordingly.  Also, the advising professional should counsel clients regarding any POD or TOD arrangements to avoid provisions that pay an asset directly to a beneficiary, where such provisions will undermine the effectiveness of estate planning with an SNT.</a:t>
            </a:r>
            <a:br>
              <a:rPr lang="en-US" sz="1800" dirty="0">
                <a:effectLst/>
                <a:latin typeface="Arial" panose="020B0604020202020204" pitchFamily="34" charset="0"/>
                <a:ea typeface="Calibri" panose="020F0502020204030204" pitchFamily="34" charset="0"/>
              </a:rPr>
            </a:br>
            <a:endParaRPr lang="en-US" sz="1800" dirty="0">
              <a:effectLst/>
              <a:latin typeface="Arial" panose="020B0604020202020204" pitchFamily="34" charset="0"/>
              <a:ea typeface="Calibri" panose="020F0502020204030204" pitchFamily="34" charset="0"/>
            </a:endParaRPr>
          </a:p>
          <a:p>
            <a:pPr marL="342900" marR="0" lvl="0" indent="-342900" algn="just">
              <a:lnSpc>
                <a:spcPct val="107000"/>
              </a:lnSpc>
              <a:spcBef>
                <a:spcPts val="0"/>
              </a:spcBef>
              <a:spcAft>
                <a:spcPts val="0"/>
              </a:spcAft>
              <a:buFont typeface="+mj-lt"/>
              <a:buAutoNum type="arabicPeriod"/>
              <a:tabLst>
                <a:tab pos="1371600" algn="l"/>
              </a:tabLst>
            </a:pPr>
            <a:r>
              <a:rPr lang="en-US" sz="1800" dirty="0">
                <a:effectLst/>
                <a:latin typeface="Arial" panose="020B0604020202020204" pitchFamily="34" charset="0"/>
                <a:ea typeface="Calibri" panose="020F0502020204030204" pitchFamily="34" charset="0"/>
              </a:rPr>
              <a:t>If </a:t>
            </a:r>
            <a:r>
              <a:rPr lang="en-US" sz="1800" b="1" dirty="0">
                <a:effectLst/>
                <a:latin typeface="Arial" panose="020B0604020202020204" pitchFamily="34" charset="0"/>
                <a:ea typeface="Calibri" panose="020F0502020204030204" pitchFamily="34" charset="0"/>
              </a:rPr>
              <a:t>tax-deferred retirement accounts or annuities</a:t>
            </a:r>
            <a:r>
              <a:rPr lang="en-US" sz="1800" dirty="0">
                <a:effectLst/>
                <a:latin typeface="Arial" panose="020B0604020202020204" pitchFamily="34" charset="0"/>
                <a:ea typeface="Calibri" panose="020F0502020204030204" pitchFamily="34" charset="0"/>
              </a:rPr>
              <a:t> are paid to an SNT, then the trust document needs to be drafted to provide for appropriate provisions for the trust to be an “accumulation” trust and to accomplish the payout “stretch” for the beneficiary.  (An accumulation trust is one type of “see-through” trust for purposes of IRS taxation of retirement benefits payable to a trust.)  The SECURE Act, effective Jan. 1, 2020, affects some SNTs, mostly regarding remainder beneficiaries.  </a:t>
            </a:r>
          </a:p>
          <a:p>
            <a:endParaRPr lang="en-US" dirty="0"/>
          </a:p>
        </p:txBody>
      </p:sp>
    </p:spTree>
    <p:extLst>
      <p:ext uri="{BB962C8B-B14F-4D97-AF65-F5344CB8AC3E}">
        <p14:creationId xmlns:p14="http://schemas.microsoft.com/office/powerpoint/2010/main" val="36421010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8BD32D-6B36-41A3-8358-AF635BC0AA3F}"/>
              </a:ext>
            </a:extLst>
          </p:cNvPr>
          <p:cNvSpPr>
            <a:spLocks noGrp="1"/>
          </p:cNvSpPr>
          <p:nvPr>
            <p:ph type="title"/>
          </p:nvPr>
        </p:nvSpPr>
        <p:spPr/>
        <p:txBody>
          <a:bodyPr/>
          <a:lstStyle/>
          <a:p>
            <a:r>
              <a:rPr lang="en-US" dirty="0"/>
              <a:t>Special Needs Planning:</a:t>
            </a:r>
            <a:br>
              <a:rPr lang="en-US" dirty="0"/>
            </a:br>
            <a:br>
              <a:rPr lang="en-US" dirty="0"/>
            </a:br>
            <a:r>
              <a:rPr lang="en-US" dirty="0"/>
              <a:t>ABLE Account</a:t>
            </a:r>
          </a:p>
        </p:txBody>
      </p:sp>
      <p:sp>
        <p:nvSpPr>
          <p:cNvPr id="3" name="Content Placeholder 2">
            <a:extLst>
              <a:ext uri="{FF2B5EF4-FFF2-40B4-BE49-F238E27FC236}">
                <a16:creationId xmlns:a16="http://schemas.microsoft.com/office/drawing/2014/main" id="{CC5CB358-7295-4323-A259-287F5A37CD67}"/>
              </a:ext>
            </a:extLst>
          </p:cNvPr>
          <p:cNvSpPr>
            <a:spLocks noGrp="1"/>
          </p:cNvSpPr>
          <p:nvPr>
            <p:ph idx="1"/>
          </p:nvPr>
        </p:nvSpPr>
        <p:spPr/>
        <p:txBody>
          <a:bodyPr>
            <a:normAutofit lnSpcReduction="10000"/>
          </a:bodyPr>
          <a:lstStyle/>
          <a:p>
            <a:pPr marL="0" marR="0" lvl="0" indent="0" algn="just">
              <a:lnSpc>
                <a:spcPct val="107000"/>
              </a:lnSpc>
              <a:spcBef>
                <a:spcPts val="0"/>
              </a:spcBef>
              <a:spcAft>
                <a:spcPts val="800"/>
              </a:spcAft>
              <a:buNone/>
            </a:pPr>
            <a:r>
              <a:rPr lang="en-US" sz="1800" b="1" u="sng" dirty="0">
                <a:effectLst/>
                <a:latin typeface="Arial" panose="020B0604020202020204" pitchFamily="34" charset="0"/>
                <a:ea typeface="Calibri" panose="020F0502020204030204" pitchFamily="34" charset="0"/>
              </a:rPr>
              <a:t>ABLE account</a:t>
            </a:r>
            <a:endParaRPr lang="en-US" sz="1800" b="1" u="sng" dirty="0">
              <a:latin typeface="Arial" panose="020B0604020202020204" pitchFamily="34" charset="0"/>
              <a:ea typeface="Calibri" panose="020F0502020204030204" pitchFamily="34" charset="0"/>
            </a:endParaRPr>
          </a:p>
          <a:p>
            <a:pPr marL="0" marR="0" lvl="0" indent="0" algn="just">
              <a:lnSpc>
                <a:spcPct val="107000"/>
              </a:lnSpc>
              <a:spcBef>
                <a:spcPts val="0"/>
              </a:spcBef>
              <a:spcAft>
                <a:spcPts val="800"/>
              </a:spcAft>
              <a:buNone/>
            </a:pPr>
            <a:r>
              <a:rPr lang="en-US" sz="1800" dirty="0">
                <a:effectLst/>
                <a:latin typeface="Arial" panose="020B0604020202020204" pitchFamily="34" charset="0"/>
                <a:ea typeface="Calibri" panose="020F0502020204030204" pitchFamily="34" charset="0"/>
              </a:rPr>
              <a:t>Under the Achieving a Better Life Experience Act (enacted in December 2014), an individual who was disabled before age 26 may establish and fund an ABLE account</a:t>
            </a:r>
          </a:p>
          <a:p>
            <a:pPr marL="342900" marR="0" lvl="0" indent="-342900" algn="just">
              <a:lnSpc>
                <a:spcPct val="107000"/>
              </a:lnSpc>
              <a:spcBef>
                <a:spcPts val="0"/>
              </a:spcBef>
              <a:spcAft>
                <a:spcPts val="800"/>
              </a:spcAft>
              <a:buFont typeface="+mj-lt"/>
              <a:buAutoNum type="arabicPeriod"/>
            </a:pPr>
            <a:r>
              <a:rPr lang="en-US" sz="1800" dirty="0">
                <a:effectLst/>
                <a:latin typeface="Arial" panose="020B0604020202020204" pitchFamily="34" charset="0"/>
                <a:ea typeface="Calibri" panose="020F0502020204030204" pitchFamily="34" charset="0"/>
              </a:rPr>
              <a:t>The ABLE account balance exempt for public benefits purposes, with a maximum of $100,000 for SSI continued eligibility.  </a:t>
            </a:r>
          </a:p>
          <a:p>
            <a:pPr marL="342900" marR="0" lvl="0" indent="-342900" algn="just">
              <a:lnSpc>
                <a:spcPct val="107000"/>
              </a:lnSpc>
              <a:spcBef>
                <a:spcPts val="0"/>
              </a:spcBef>
              <a:spcAft>
                <a:spcPts val="800"/>
              </a:spcAft>
              <a:buFont typeface="+mj-lt"/>
              <a:buAutoNum type="arabicPeriod"/>
            </a:pPr>
            <a:r>
              <a:rPr lang="en-US" sz="1800" dirty="0">
                <a:effectLst/>
                <a:latin typeface="Arial" panose="020B0604020202020204" pitchFamily="34" charset="0"/>
                <a:ea typeface="Calibri" panose="020F0502020204030204" pitchFamily="34" charset="0"/>
              </a:rPr>
              <a:t>The maximum contribution to an ABLE account is $15,000 per year from all sources.  (The annual limit for deposits into an ABLE account corresponds to the annual gift tax exclusion amount, which is indexed in $1,000 increments and is $15,000 for 2021.)</a:t>
            </a:r>
          </a:p>
          <a:p>
            <a:pPr marL="342900" marR="0" lvl="0" indent="-342900" algn="just">
              <a:lnSpc>
                <a:spcPct val="107000"/>
              </a:lnSpc>
              <a:spcBef>
                <a:spcPts val="0"/>
              </a:spcBef>
              <a:spcAft>
                <a:spcPts val="800"/>
              </a:spcAft>
              <a:buFont typeface="+mj-lt"/>
              <a:buAutoNum type="arabicPeriod"/>
            </a:pPr>
            <a:r>
              <a:rPr lang="en-US" sz="1800" dirty="0">
                <a:effectLst/>
                <a:latin typeface="Arial" panose="020B0604020202020204" pitchFamily="34" charset="0"/>
                <a:ea typeface="Calibri" panose="020F0502020204030204" pitchFamily="34" charset="0"/>
              </a:rPr>
              <a:t>Any funds remaining in an ABLE account after the beneficiary’s death are subject to payback to the states’ Medicaid programs before the balance can be distributed to any heirs or beneficiaries.  </a:t>
            </a:r>
          </a:p>
          <a:p>
            <a:pPr marL="342900" marR="0" lvl="0" indent="-342900" algn="just">
              <a:lnSpc>
                <a:spcPct val="107000"/>
              </a:lnSpc>
              <a:spcBef>
                <a:spcPts val="0"/>
              </a:spcBef>
              <a:spcAft>
                <a:spcPts val="800"/>
              </a:spcAft>
              <a:buFont typeface="+mj-lt"/>
              <a:buAutoNum type="arabicPeriod"/>
            </a:pPr>
            <a:r>
              <a:rPr lang="en-US" sz="1800" dirty="0">
                <a:effectLst/>
                <a:latin typeface="Arial" panose="020B0604020202020204" pitchFamily="34" charset="0"/>
                <a:ea typeface="Calibri" panose="020F0502020204030204" pitchFamily="34" charset="0"/>
              </a:rPr>
              <a:t>Any ABLE account may be a useful companion instrument to an SNT for making distributions that avoid in-kind support and maintenance treatment for SSI purposes, among other benefits.</a:t>
            </a:r>
          </a:p>
          <a:p>
            <a:endParaRPr lang="en-US" dirty="0"/>
          </a:p>
        </p:txBody>
      </p:sp>
    </p:spTree>
    <p:extLst>
      <p:ext uri="{BB962C8B-B14F-4D97-AF65-F5344CB8AC3E}">
        <p14:creationId xmlns:p14="http://schemas.microsoft.com/office/powerpoint/2010/main" val="23883045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92EE4-9D93-40EA-93ED-AF3B75784F01}"/>
              </a:ext>
            </a:extLst>
          </p:cNvPr>
          <p:cNvSpPr>
            <a:spLocks noGrp="1"/>
          </p:cNvSpPr>
          <p:nvPr>
            <p:ph type="title"/>
          </p:nvPr>
        </p:nvSpPr>
        <p:spPr/>
        <p:txBody>
          <a:bodyPr/>
          <a:lstStyle/>
          <a:p>
            <a:r>
              <a:rPr lang="en-US" dirty="0"/>
              <a:t>Special Needs Planning: </a:t>
            </a:r>
            <a:br>
              <a:rPr lang="en-US" dirty="0"/>
            </a:br>
            <a:br>
              <a:rPr lang="en-US" dirty="0"/>
            </a:br>
            <a:r>
              <a:rPr lang="en-US" i="1" dirty="0"/>
              <a:t>Planning strategies to avoid</a:t>
            </a:r>
          </a:p>
        </p:txBody>
      </p:sp>
      <p:sp>
        <p:nvSpPr>
          <p:cNvPr id="3" name="Content Placeholder 2">
            <a:extLst>
              <a:ext uri="{FF2B5EF4-FFF2-40B4-BE49-F238E27FC236}">
                <a16:creationId xmlns:a16="http://schemas.microsoft.com/office/drawing/2014/main" id="{6A0B171A-DA33-42CC-AFF8-9EADF2127558}"/>
              </a:ext>
            </a:extLst>
          </p:cNvPr>
          <p:cNvSpPr>
            <a:spLocks noGrp="1"/>
          </p:cNvSpPr>
          <p:nvPr>
            <p:ph idx="1"/>
          </p:nvPr>
        </p:nvSpPr>
        <p:spPr>
          <a:xfrm>
            <a:off x="2462784" y="864108"/>
            <a:ext cx="9113520" cy="5120640"/>
          </a:xfrm>
        </p:spPr>
        <p:txBody>
          <a:bodyPr>
            <a:normAutofit fontScale="92500" lnSpcReduction="20000"/>
          </a:bodyPr>
          <a:lstStyle/>
          <a:p>
            <a:pPr marL="1943100" marR="0" indent="-342900" algn="just">
              <a:lnSpc>
                <a:spcPct val="107000"/>
              </a:lnSpc>
              <a:spcBef>
                <a:spcPts val="0"/>
              </a:spcBef>
              <a:spcAft>
                <a:spcPts val="800"/>
              </a:spcAft>
              <a:buFont typeface="+mj-lt"/>
              <a:buAutoNum type="arabicPeriod"/>
            </a:pPr>
            <a:r>
              <a:rPr lang="en-US" sz="1800" b="1" dirty="0">
                <a:effectLst/>
                <a:latin typeface="Arial" panose="020B0604020202020204" pitchFamily="34" charset="0"/>
                <a:ea typeface="Calibri" panose="020F0502020204030204" pitchFamily="34" charset="0"/>
              </a:rPr>
              <a:t>UTMA account</a:t>
            </a:r>
            <a:r>
              <a:rPr lang="en-US" sz="1800" dirty="0">
                <a:effectLst/>
                <a:latin typeface="Arial" panose="020B0604020202020204" pitchFamily="34" charset="0"/>
                <a:ea typeface="Calibri" panose="020F0502020204030204" pitchFamily="34" charset="0"/>
              </a:rPr>
              <a:t>—Under Wisconsin’s Uniform Transfer to Minors Account act, a custodial account may be held for a minor until age 21.  This is an occasional planning device for parents or grandparents of minors but is not useful for an individual with a disability who will eventually receive SSI.  Between age 18-21 for the child, the custodian still controls the account, so it is unavailable for public benefits purposes.  However, before the child turns 21, some additional planning is needed—such as spending the funds, depositing into an ABLE account, or funding a first-party SNT—or otherwise the funds are countable for SSI purposes and may delay the individual’s eligibility.  Furthermore, funds in an ABLE account or a first-party SNT are subject to Medicaid payback, making an UTMA account a less desirable vehicle for third-party gifts.</a:t>
            </a:r>
            <a:br>
              <a:rPr lang="en-US" sz="1800" dirty="0">
                <a:effectLst/>
                <a:latin typeface="Arial" panose="020B0604020202020204" pitchFamily="34" charset="0"/>
                <a:ea typeface="Calibri" panose="020F0502020204030204" pitchFamily="34" charset="0"/>
              </a:rPr>
            </a:br>
            <a:endParaRPr lang="en-US" sz="1800" dirty="0">
              <a:effectLst/>
              <a:latin typeface="Arial" panose="020B0604020202020204" pitchFamily="34" charset="0"/>
              <a:ea typeface="Calibri" panose="020F0502020204030204" pitchFamily="34" charset="0"/>
            </a:endParaRPr>
          </a:p>
          <a:p>
            <a:pPr marL="1943100" marR="0" indent="-342900" algn="just">
              <a:lnSpc>
                <a:spcPct val="107000"/>
              </a:lnSpc>
              <a:spcBef>
                <a:spcPts val="0"/>
              </a:spcBef>
              <a:spcAft>
                <a:spcPts val="800"/>
              </a:spcAft>
              <a:buFont typeface="+mj-lt"/>
              <a:buAutoNum type="arabicPeriod"/>
            </a:pPr>
            <a:r>
              <a:rPr lang="en-US" sz="1800" b="1" dirty="0">
                <a:effectLst/>
                <a:latin typeface="Arial" panose="020B0604020202020204" pitchFamily="34" charset="0"/>
                <a:ea typeface="Calibri" panose="020F0502020204030204" pitchFamily="34" charset="0"/>
              </a:rPr>
              <a:t>Disinheriting</a:t>
            </a:r>
            <a:r>
              <a:rPr lang="en-US" sz="1800" dirty="0">
                <a:effectLst/>
                <a:latin typeface="Arial" panose="020B0604020202020204" pitchFamily="34" charset="0"/>
                <a:ea typeface="Calibri" panose="020F0502020204030204" pitchFamily="34" charset="0"/>
              </a:rPr>
              <a:t> the individual with a disability.  Before special needs trusts were available as a planning tool for a recipient of public benefits, it was common for parents to disinherit their child with special needs and leave everything to other children, with the assumption that the other children would informally take care of the child with a disability.  Such an informal arrangement can be derailed by a recipient child refusing to share with the sibling who is disabled, or through involuntary diversion of the inheritance through financial problems or death of the recipient child.</a:t>
            </a:r>
          </a:p>
          <a:p>
            <a:endParaRPr lang="en-US" dirty="0"/>
          </a:p>
        </p:txBody>
      </p:sp>
    </p:spTree>
    <p:extLst>
      <p:ext uri="{BB962C8B-B14F-4D97-AF65-F5344CB8AC3E}">
        <p14:creationId xmlns:p14="http://schemas.microsoft.com/office/powerpoint/2010/main" val="35639260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03B63-FA62-404F-856F-3440A912EE3D}"/>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8EFE3E1C-9200-4320-A194-BFA31BD0A192}"/>
              </a:ext>
            </a:extLst>
          </p:cNvPr>
          <p:cNvSpPr>
            <a:spLocks noGrp="1"/>
          </p:cNvSpPr>
          <p:nvPr>
            <p:ph idx="1"/>
          </p:nvPr>
        </p:nvSpPr>
        <p:spPr/>
        <p:txBody>
          <a:bodyPr/>
          <a:lstStyle/>
          <a:p>
            <a:pPr marL="0" indent="0" algn="just">
              <a:buNone/>
            </a:pPr>
            <a:r>
              <a:rPr lang="en-US" sz="1800" dirty="0">
                <a:effectLst/>
                <a:latin typeface="Arial" panose="020B0604020202020204" pitchFamily="34" charset="0"/>
                <a:ea typeface="Calibri" panose="020F0502020204030204" pitchFamily="34" charset="0"/>
              </a:rPr>
              <a:t>As you can see from this presentation, comprehensive estate planning that takes into consideration both proactive planning for incapacity, as well as immediate planning for the needs of someone requiring long-term care assistance, is a complex practice area. Even if you are not confident in the nuances of this field, spotting situations where clients would benefit from this type of planning is critical to help clients protect themselves and their loved ones. Establishing a relationship with other professionals who focus on this specialty is important, especially as this area of planning is very ripe for changes in law and strategy. </a:t>
            </a:r>
          </a:p>
          <a:p>
            <a:endParaRPr lang="en-US" dirty="0"/>
          </a:p>
        </p:txBody>
      </p:sp>
    </p:spTree>
    <p:extLst>
      <p:ext uri="{BB962C8B-B14F-4D97-AF65-F5344CB8AC3E}">
        <p14:creationId xmlns:p14="http://schemas.microsoft.com/office/powerpoint/2010/main" val="27901989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2187532-6AC5-4AD5-9AB8-DCB6C1016BD2}"/>
              </a:ext>
            </a:extLst>
          </p:cNvPr>
          <p:cNvSpPr>
            <a:spLocks noGrp="1"/>
          </p:cNvSpPr>
          <p:nvPr>
            <p:ph type="ctrTitle"/>
          </p:nvPr>
        </p:nvSpPr>
        <p:spPr/>
        <p:txBody>
          <a:bodyPr/>
          <a:lstStyle/>
          <a:p>
            <a:r>
              <a:rPr lang="en-US" dirty="0"/>
              <a:t>Questions? </a:t>
            </a:r>
          </a:p>
        </p:txBody>
      </p:sp>
      <p:sp>
        <p:nvSpPr>
          <p:cNvPr id="5" name="Subtitle 4">
            <a:extLst>
              <a:ext uri="{FF2B5EF4-FFF2-40B4-BE49-F238E27FC236}">
                <a16:creationId xmlns:a16="http://schemas.microsoft.com/office/drawing/2014/main" id="{021C8999-4256-4FAB-BFED-0C4B218ED31F}"/>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3440066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698DEB-0A7D-4FC0-B2D3-D7500B5EFD72}"/>
              </a:ext>
            </a:extLst>
          </p:cNvPr>
          <p:cNvSpPr>
            <a:spLocks noGrp="1"/>
          </p:cNvSpPr>
          <p:nvPr>
            <p:ph type="title"/>
          </p:nvPr>
        </p:nvSpPr>
        <p:spPr/>
        <p:txBody>
          <a:bodyPr/>
          <a:lstStyle/>
          <a:p>
            <a:r>
              <a:rPr lang="en-US" dirty="0"/>
              <a:t>References; Referral Sources</a:t>
            </a:r>
          </a:p>
        </p:txBody>
      </p:sp>
      <p:sp>
        <p:nvSpPr>
          <p:cNvPr id="3" name="Content Placeholder 2">
            <a:extLst>
              <a:ext uri="{FF2B5EF4-FFF2-40B4-BE49-F238E27FC236}">
                <a16:creationId xmlns:a16="http://schemas.microsoft.com/office/drawing/2014/main" id="{6F840F41-75FF-4F3A-919E-DD589388CF8F}"/>
              </a:ext>
            </a:extLst>
          </p:cNvPr>
          <p:cNvSpPr>
            <a:spLocks noGrp="1"/>
          </p:cNvSpPr>
          <p:nvPr>
            <p:ph idx="1"/>
          </p:nvPr>
        </p:nvSpPr>
        <p:spPr/>
        <p:txBody>
          <a:bodyPr/>
          <a:lstStyle/>
          <a:p>
            <a:pPr marL="731520" marR="0" indent="0" algn="just">
              <a:lnSpc>
                <a:spcPct val="107000"/>
              </a:lnSpc>
              <a:spcBef>
                <a:spcPts val="0"/>
              </a:spcBef>
              <a:spcAft>
                <a:spcPts val="0"/>
              </a:spcAft>
              <a:buNone/>
            </a:pPr>
            <a:r>
              <a:rPr lang="en-US" sz="1800" b="1" u="sng" dirty="0">
                <a:effectLst/>
                <a:latin typeface="Arial" panose="020B0604020202020204" pitchFamily="34" charset="0"/>
                <a:ea typeface="Calibri" panose="020F0502020204030204" pitchFamily="34" charset="0"/>
              </a:rPr>
              <a:t>Referral sources:</a:t>
            </a:r>
            <a:endParaRPr lang="en-US" sz="1800" dirty="0">
              <a:effectLst/>
              <a:latin typeface="Arial" panose="020B0604020202020204" pitchFamily="34" charset="0"/>
              <a:ea typeface="Calibri" panose="020F0502020204030204" pitchFamily="34" charset="0"/>
            </a:endParaRPr>
          </a:p>
          <a:p>
            <a:pPr marL="731520" marR="0" indent="0">
              <a:lnSpc>
                <a:spcPct val="107000"/>
              </a:lnSpc>
              <a:spcBef>
                <a:spcPts val="0"/>
              </a:spcBef>
              <a:spcAft>
                <a:spcPts val="0"/>
              </a:spcAft>
              <a:buNone/>
            </a:pPr>
            <a:r>
              <a:rPr lang="en-US" sz="1800" b="1" u="none" strike="noStrike" dirty="0">
                <a:effectLst/>
                <a:latin typeface="Arial" panose="020B0604020202020204" pitchFamily="34" charset="0"/>
                <a:ea typeface="Calibri" panose="020F0502020204030204" pitchFamily="34" charset="0"/>
              </a:rPr>
              <a:t> </a:t>
            </a:r>
            <a:endParaRPr lang="en-US" sz="1800" b="1" u="none" strike="noStrike" dirty="0">
              <a:latin typeface="Arial" panose="020B0604020202020204" pitchFamily="34" charset="0"/>
              <a:ea typeface="Calibri" panose="020F0502020204030204" pitchFamily="34" charset="0"/>
            </a:endParaRPr>
          </a:p>
          <a:p>
            <a:pPr marL="731520" marR="0" indent="0">
              <a:lnSpc>
                <a:spcPct val="107000"/>
              </a:lnSpc>
              <a:spcBef>
                <a:spcPts val="0"/>
              </a:spcBef>
              <a:spcAft>
                <a:spcPts val="0"/>
              </a:spcAft>
              <a:buNone/>
            </a:pPr>
            <a:r>
              <a:rPr lang="en-US" sz="1800" dirty="0">
                <a:effectLst/>
                <a:latin typeface="Arial" panose="020B0604020202020204" pitchFamily="34" charset="0"/>
                <a:ea typeface="Calibri" panose="020F0502020204030204" pitchFamily="34" charset="0"/>
              </a:rPr>
              <a:t>National Academy of Elder Law Attorneys (NAELA): </a:t>
            </a:r>
            <a:r>
              <a:rPr lang="en-US" sz="1800" u="sng" dirty="0">
                <a:solidFill>
                  <a:srgbClr val="0563C1"/>
                </a:solidFill>
                <a:effectLst/>
                <a:latin typeface="Arial" panose="020B0604020202020204" pitchFamily="34" charset="0"/>
                <a:ea typeface="Calibri" panose="020F0502020204030204" pitchFamily="34" charset="0"/>
                <a:hlinkClick r:id="rId2"/>
              </a:rPr>
              <a:t>www.naela.org</a:t>
            </a:r>
            <a:endParaRPr lang="en-US" sz="1800" dirty="0">
              <a:effectLst/>
              <a:latin typeface="Arial" panose="020B0604020202020204" pitchFamily="34" charset="0"/>
              <a:ea typeface="Calibri" panose="020F0502020204030204" pitchFamily="34" charset="0"/>
            </a:endParaRPr>
          </a:p>
          <a:p>
            <a:pPr marL="731520" marR="0" indent="0">
              <a:lnSpc>
                <a:spcPct val="107000"/>
              </a:lnSpc>
              <a:spcBef>
                <a:spcPts val="0"/>
              </a:spcBef>
              <a:spcAft>
                <a:spcPts val="0"/>
              </a:spcAft>
              <a:buNone/>
            </a:pPr>
            <a:r>
              <a:rPr lang="en-US" sz="1800" dirty="0">
                <a:effectLst/>
                <a:latin typeface="Arial" panose="020B0604020202020204" pitchFamily="34" charset="0"/>
                <a:ea typeface="Calibri" panose="020F0502020204030204" pitchFamily="34" charset="0"/>
              </a:rPr>
              <a:t> </a:t>
            </a:r>
          </a:p>
          <a:p>
            <a:pPr marL="731520" marR="0" indent="0">
              <a:lnSpc>
                <a:spcPct val="107000"/>
              </a:lnSpc>
              <a:spcBef>
                <a:spcPts val="0"/>
              </a:spcBef>
              <a:spcAft>
                <a:spcPts val="800"/>
              </a:spcAft>
              <a:buNone/>
            </a:pPr>
            <a:r>
              <a:rPr lang="en-US" sz="1800" dirty="0">
                <a:effectLst/>
                <a:latin typeface="Arial" panose="020B0604020202020204" pitchFamily="34" charset="0"/>
                <a:ea typeface="Calibri" panose="020F0502020204030204" pitchFamily="34" charset="0"/>
              </a:rPr>
              <a:t>The Special Needs Alliance: </a:t>
            </a:r>
            <a:r>
              <a:rPr lang="en-US" sz="1800" u="sng" dirty="0">
                <a:solidFill>
                  <a:srgbClr val="0563C1"/>
                </a:solidFill>
                <a:effectLst/>
                <a:latin typeface="Arial" panose="020B0604020202020204" pitchFamily="34" charset="0"/>
                <a:ea typeface="Calibri" panose="020F0502020204030204" pitchFamily="34" charset="0"/>
                <a:hlinkClick r:id="rId3"/>
              </a:rPr>
              <a:t>https://www.specialneedsalliance.org/</a:t>
            </a:r>
            <a:endParaRPr lang="en-US" sz="1800" u="sng" dirty="0">
              <a:solidFill>
                <a:srgbClr val="0563C1"/>
              </a:solidFill>
              <a:effectLst/>
              <a:latin typeface="Arial" panose="020B0604020202020204" pitchFamily="34" charset="0"/>
              <a:ea typeface="Calibri" panose="020F0502020204030204" pitchFamily="34" charset="0"/>
            </a:endParaRPr>
          </a:p>
          <a:p>
            <a:pPr marL="731520" marR="0" indent="0">
              <a:lnSpc>
                <a:spcPct val="107000"/>
              </a:lnSpc>
              <a:spcBef>
                <a:spcPts val="0"/>
              </a:spcBef>
              <a:spcAft>
                <a:spcPts val="800"/>
              </a:spcAft>
              <a:buNone/>
            </a:pPr>
            <a:endParaRPr lang="en-US" sz="1800" dirty="0">
              <a:effectLst/>
              <a:latin typeface="Arial" panose="020B0604020202020204" pitchFamily="34" charset="0"/>
              <a:ea typeface="Calibri" panose="020F0502020204030204" pitchFamily="34" charset="0"/>
            </a:endParaRPr>
          </a:p>
          <a:p>
            <a:pPr marL="731520" marR="0" indent="0">
              <a:lnSpc>
                <a:spcPct val="107000"/>
              </a:lnSpc>
              <a:spcBef>
                <a:spcPts val="0"/>
              </a:spcBef>
              <a:spcAft>
                <a:spcPts val="800"/>
              </a:spcAft>
              <a:buNone/>
            </a:pPr>
            <a:r>
              <a:rPr lang="en-US" sz="1800" dirty="0">
                <a:latin typeface="Arial" panose="020B0604020202020204" pitchFamily="34" charset="0"/>
                <a:ea typeface="Calibri" panose="020F0502020204030204" pitchFamily="34" charset="0"/>
              </a:rPr>
              <a:t>Wisconsin Medicaid Eligibility Handbook: </a:t>
            </a:r>
            <a:r>
              <a:rPr lang="en-US" sz="1800" dirty="0">
                <a:latin typeface="Arial" panose="020B0604020202020204" pitchFamily="34" charset="0"/>
                <a:ea typeface="Calibri" panose="020F0502020204030204" pitchFamily="34" charset="0"/>
                <a:hlinkClick r:id="rId4"/>
              </a:rPr>
              <a:t>http://www.emhandbooks.wisconsin.gov/meh-ebd/meh.htm</a:t>
            </a:r>
            <a:endParaRPr lang="en-US" sz="1800" dirty="0">
              <a:latin typeface="Arial" panose="020B0604020202020204" pitchFamily="34" charset="0"/>
              <a:ea typeface="Calibri" panose="020F0502020204030204" pitchFamily="34" charset="0"/>
            </a:endParaRPr>
          </a:p>
          <a:p>
            <a:pPr marL="731520" marR="0" indent="0">
              <a:lnSpc>
                <a:spcPct val="107000"/>
              </a:lnSpc>
              <a:spcBef>
                <a:spcPts val="0"/>
              </a:spcBef>
              <a:spcAft>
                <a:spcPts val="800"/>
              </a:spcAft>
              <a:buNone/>
            </a:pPr>
            <a:endParaRPr lang="en-US" sz="1800" dirty="0">
              <a:effectLst/>
              <a:latin typeface="Arial" panose="020B0604020202020204" pitchFamily="34" charset="0"/>
              <a:ea typeface="Calibri" panose="020F0502020204030204" pitchFamily="34" charset="0"/>
            </a:endParaRPr>
          </a:p>
        </p:txBody>
      </p:sp>
    </p:spTree>
    <p:extLst>
      <p:ext uri="{BB962C8B-B14F-4D97-AF65-F5344CB8AC3E}">
        <p14:creationId xmlns:p14="http://schemas.microsoft.com/office/powerpoint/2010/main" val="2769539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6AAEFA-3566-4808-9079-BB5631240D05}"/>
              </a:ext>
            </a:extLst>
          </p:cNvPr>
          <p:cNvSpPr>
            <a:spLocks noGrp="1"/>
          </p:cNvSpPr>
          <p:nvPr>
            <p:ph type="title"/>
          </p:nvPr>
        </p:nvSpPr>
        <p:spPr/>
        <p:txBody>
          <a:bodyPr/>
          <a:lstStyle/>
          <a:p>
            <a:r>
              <a:rPr lang="en-US" dirty="0"/>
              <a:t>Disclaimer</a:t>
            </a:r>
          </a:p>
        </p:txBody>
      </p:sp>
      <p:sp>
        <p:nvSpPr>
          <p:cNvPr id="3" name="Content Placeholder 2">
            <a:extLst>
              <a:ext uri="{FF2B5EF4-FFF2-40B4-BE49-F238E27FC236}">
                <a16:creationId xmlns:a16="http://schemas.microsoft.com/office/drawing/2014/main" id="{D025319B-BF8C-44A9-8A38-A6587B15D9E5}"/>
              </a:ext>
            </a:extLst>
          </p:cNvPr>
          <p:cNvSpPr>
            <a:spLocks noGrp="1"/>
          </p:cNvSpPr>
          <p:nvPr>
            <p:ph idx="1"/>
          </p:nvPr>
        </p:nvSpPr>
        <p:spPr/>
        <p:txBody>
          <a:bodyPr/>
          <a:lstStyle/>
          <a:p>
            <a:pPr marL="0" indent="0" algn="just">
              <a:buNone/>
            </a:pPr>
            <a:r>
              <a:rPr lang="en-US" i="1" spc="10" dirty="0">
                <a:solidFill>
                  <a:srgbClr val="082539"/>
                </a:solidFill>
                <a:effectLst/>
                <a:latin typeface="Arial" panose="020B0604020202020204" pitchFamily="34" charset="0"/>
                <a:ea typeface="Calibri" panose="020F0502020204030204" pitchFamily="34" charset="0"/>
              </a:rPr>
              <a:t>The information provided here is not legal advice.  Do not act on this information without the advice of professional legal counsel, who must evaluate an individual’s specific circumstances and wishes before providing legal advice</a:t>
            </a:r>
            <a:r>
              <a:rPr lang="en-US" spc="10" dirty="0">
                <a:solidFill>
                  <a:srgbClr val="082539"/>
                </a:solidFill>
                <a:effectLst/>
                <a:latin typeface="Arial" panose="020B0604020202020204" pitchFamily="34" charset="0"/>
                <a:ea typeface="Calibri" panose="020F0502020204030204" pitchFamily="34" charset="0"/>
              </a:rPr>
              <a:t>.</a:t>
            </a:r>
            <a:endParaRPr lang="en-US" dirty="0">
              <a:effectLst/>
              <a:latin typeface="Arial" panose="020B0604020202020204" pitchFamily="34" charset="0"/>
              <a:ea typeface="Calibri" panose="020F0502020204030204" pitchFamily="34" charset="0"/>
            </a:endParaRPr>
          </a:p>
          <a:p>
            <a:endParaRPr lang="en-US" dirty="0"/>
          </a:p>
        </p:txBody>
      </p:sp>
    </p:spTree>
    <p:extLst>
      <p:ext uri="{BB962C8B-B14F-4D97-AF65-F5344CB8AC3E}">
        <p14:creationId xmlns:p14="http://schemas.microsoft.com/office/powerpoint/2010/main" val="36563234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21E0D-1D50-4FE4-AD67-3C29AFA00EB1}"/>
              </a:ext>
            </a:extLst>
          </p:cNvPr>
          <p:cNvSpPr>
            <a:spLocks noGrp="1"/>
          </p:cNvSpPr>
          <p:nvPr>
            <p:ph type="title"/>
          </p:nvPr>
        </p:nvSpPr>
        <p:spPr/>
        <p:txBody>
          <a:bodyPr/>
          <a:lstStyle/>
          <a:p>
            <a:r>
              <a:rPr lang="en-US" dirty="0"/>
              <a:t>Planning for Incapacity</a:t>
            </a:r>
          </a:p>
        </p:txBody>
      </p:sp>
      <p:sp>
        <p:nvSpPr>
          <p:cNvPr id="3" name="Content Placeholder 2">
            <a:extLst>
              <a:ext uri="{FF2B5EF4-FFF2-40B4-BE49-F238E27FC236}">
                <a16:creationId xmlns:a16="http://schemas.microsoft.com/office/drawing/2014/main" id="{E7B40353-49EA-40EE-98D8-EAED660849FF}"/>
              </a:ext>
            </a:extLst>
          </p:cNvPr>
          <p:cNvSpPr>
            <a:spLocks noGrp="1"/>
          </p:cNvSpPr>
          <p:nvPr>
            <p:ph idx="1"/>
          </p:nvPr>
        </p:nvSpPr>
        <p:spPr/>
        <p:txBody>
          <a:bodyPr>
            <a:normAutofit/>
          </a:bodyPr>
          <a:lstStyle/>
          <a:p>
            <a:pPr marL="0" indent="0" algn="ctr">
              <a:buNone/>
            </a:pPr>
            <a:r>
              <a:rPr lang="en-US" sz="2800" b="1" u="sng" dirty="0"/>
              <a:t>Proactive and Prudent Estate Planning</a:t>
            </a:r>
          </a:p>
          <a:p>
            <a:pPr marL="0" indent="0" algn="ctr">
              <a:buNone/>
            </a:pPr>
            <a:endParaRPr lang="en-US" sz="2800" b="1" u="sng" dirty="0"/>
          </a:p>
          <a:p>
            <a:pPr lvl="1">
              <a:buFont typeface="Wingdings" panose="05000000000000000000" pitchFamily="2" charset="2"/>
              <a:buChar char="Ø"/>
            </a:pPr>
            <a:r>
              <a:rPr lang="en-US" sz="2000" dirty="0"/>
              <a:t>Revocable Living Trust or Will</a:t>
            </a:r>
            <a:br>
              <a:rPr lang="en-US" sz="2000" dirty="0"/>
            </a:br>
            <a:endParaRPr lang="en-US" sz="2000" dirty="0"/>
          </a:p>
          <a:p>
            <a:pPr lvl="1">
              <a:buFont typeface="Wingdings" panose="05000000000000000000" pitchFamily="2" charset="2"/>
              <a:buChar char="Ø"/>
            </a:pPr>
            <a:r>
              <a:rPr lang="en-US" sz="2000" dirty="0"/>
              <a:t>Marital Property Agreement</a:t>
            </a:r>
            <a:br>
              <a:rPr lang="en-US" sz="2000" dirty="0"/>
            </a:br>
            <a:endParaRPr lang="en-US" sz="2000" dirty="0"/>
          </a:p>
          <a:p>
            <a:pPr lvl="1">
              <a:buFont typeface="Wingdings" panose="05000000000000000000" pitchFamily="2" charset="2"/>
              <a:buChar char="Ø"/>
            </a:pPr>
            <a:r>
              <a:rPr lang="en-US" sz="2000" dirty="0"/>
              <a:t>Trusts for minors and nomination of guardians for children</a:t>
            </a:r>
            <a:br>
              <a:rPr lang="en-US" sz="2000" dirty="0"/>
            </a:br>
            <a:endParaRPr lang="en-US" sz="2000" dirty="0"/>
          </a:p>
          <a:p>
            <a:pPr lvl="1">
              <a:buFont typeface="Wingdings" panose="05000000000000000000" pitchFamily="2" charset="2"/>
              <a:buChar char="Ø"/>
            </a:pPr>
            <a:r>
              <a:rPr lang="en-US" sz="2000" dirty="0"/>
              <a:t>Addressing unique assets and titling issues</a:t>
            </a:r>
            <a:br>
              <a:rPr lang="en-US" sz="2000" dirty="0"/>
            </a:br>
            <a:endParaRPr lang="en-US" sz="2000" dirty="0"/>
          </a:p>
          <a:p>
            <a:pPr lvl="1">
              <a:buFont typeface="Wingdings" panose="05000000000000000000" pitchFamily="2" charset="2"/>
              <a:buChar char="Ø"/>
            </a:pPr>
            <a:r>
              <a:rPr lang="en-US" sz="2000" dirty="0"/>
              <a:t>Family asset / business succession planning</a:t>
            </a:r>
            <a:br>
              <a:rPr lang="en-US" sz="2000" dirty="0"/>
            </a:br>
            <a:endParaRPr lang="en-US" sz="2000" dirty="0"/>
          </a:p>
          <a:p>
            <a:pPr lvl="1">
              <a:buFont typeface="Wingdings" panose="05000000000000000000" pitchFamily="2" charset="2"/>
              <a:buChar char="Ø"/>
            </a:pPr>
            <a:r>
              <a:rPr lang="en-US" sz="2000" dirty="0"/>
              <a:t>Surrogate decision making with robust powers (powers of attorney for finance and property/healthcare), etc. </a:t>
            </a:r>
          </a:p>
        </p:txBody>
      </p:sp>
    </p:spTree>
    <p:extLst>
      <p:ext uri="{BB962C8B-B14F-4D97-AF65-F5344CB8AC3E}">
        <p14:creationId xmlns:p14="http://schemas.microsoft.com/office/powerpoint/2010/main" val="5344771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512A15F-4346-4838-BE11-D1EAC7AA407E}"/>
              </a:ext>
            </a:extLst>
          </p:cNvPr>
          <p:cNvSpPr>
            <a:spLocks noGrp="1"/>
          </p:cNvSpPr>
          <p:nvPr>
            <p:ph type="title"/>
          </p:nvPr>
        </p:nvSpPr>
        <p:spPr/>
        <p:txBody>
          <a:bodyPr/>
          <a:lstStyle/>
          <a:p>
            <a:r>
              <a:rPr lang="en-US" dirty="0"/>
              <a:t>Planning for Incapacity</a:t>
            </a:r>
          </a:p>
        </p:txBody>
      </p:sp>
      <p:sp>
        <p:nvSpPr>
          <p:cNvPr id="6" name="Content Placeholder 5">
            <a:extLst>
              <a:ext uri="{FF2B5EF4-FFF2-40B4-BE49-F238E27FC236}">
                <a16:creationId xmlns:a16="http://schemas.microsoft.com/office/drawing/2014/main" id="{96C10D45-3511-4B05-9280-06CF146F0CE8}"/>
              </a:ext>
            </a:extLst>
          </p:cNvPr>
          <p:cNvSpPr>
            <a:spLocks noGrp="1"/>
          </p:cNvSpPr>
          <p:nvPr>
            <p:ph idx="1"/>
          </p:nvPr>
        </p:nvSpPr>
        <p:spPr/>
        <p:txBody>
          <a:bodyPr>
            <a:normAutofit fontScale="92500" lnSpcReduction="20000"/>
          </a:bodyPr>
          <a:lstStyle/>
          <a:p>
            <a:r>
              <a:rPr lang="en-US" sz="2200" u="sng" dirty="0"/>
              <a:t>Emergency Long-Term Care and Estate Planning</a:t>
            </a:r>
          </a:p>
          <a:p>
            <a:pPr marL="0" indent="0">
              <a:buNone/>
            </a:pPr>
            <a:endParaRPr lang="en-US" sz="2200" u="sng" dirty="0"/>
          </a:p>
          <a:p>
            <a:pPr lvl="1"/>
            <a:r>
              <a:rPr lang="en-US" sz="1900" dirty="0"/>
              <a:t>Threshold question – Does the individual have capacity to make any changes if necessary? “Capacity” is specific to the task or document in question.</a:t>
            </a:r>
          </a:p>
          <a:p>
            <a:pPr marL="502920" lvl="1" indent="0">
              <a:buNone/>
            </a:pPr>
            <a:endParaRPr lang="en-US" sz="1900" dirty="0"/>
          </a:p>
          <a:p>
            <a:pPr lvl="1"/>
            <a:r>
              <a:rPr lang="en-US" sz="1900" dirty="0"/>
              <a:t>Review powers of attorney;</a:t>
            </a:r>
          </a:p>
          <a:p>
            <a:pPr marL="502920" lvl="1" indent="0">
              <a:buNone/>
            </a:pPr>
            <a:endParaRPr lang="en-US" sz="1900" dirty="0"/>
          </a:p>
          <a:p>
            <a:pPr lvl="1"/>
            <a:r>
              <a:rPr lang="en-US" sz="1900" dirty="0"/>
              <a:t>Married couples – consider updating documents to reflect current circumstances, perhaps protect against the risk of the “healthier” spouse dying first; </a:t>
            </a:r>
          </a:p>
          <a:p>
            <a:pPr marL="502920" lvl="1" indent="0">
              <a:buNone/>
            </a:pPr>
            <a:endParaRPr lang="en-US" sz="1900" dirty="0"/>
          </a:p>
          <a:p>
            <a:pPr lvl="1"/>
            <a:r>
              <a:rPr lang="en-US" sz="1900" dirty="0"/>
              <a:t>Review options for care and feasibility of privately affording such care</a:t>
            </a:r>
          </a:p>
          <a:p>
            <a:pPr lvl="2"/>
            <a:r>
              <a:rPr lang="en-US" sz="1700" dirty="0"/>
              <a:t>In-home care options;</a:t>
            </a:r>
          </a:p>
          <a:p>
            <a:pPr lvl="2"/>
            <a:r>
              <a:rPr lang="en-US" sz="1700" dirty="0"/>
              <a:t>Family caregivers (NOTE – family caregivers should use a care contract and be mindful of employer/employee relationship/payroll issues</a:t>
            </a:r>
          </a:p>
          <a:p>
            <a:pPr marL="960120" lvl="2" indent="0">
              <a:buNone/>
            </a:pPr>
            <a:endParaRPr lang="en-US" sz="1700" dirty="0"/>
          </a:p>
          <a:p>
            <a:pPr lvl="1"/>
            <a:r>
              <a:rPr lang="en-US" sz="1900" dirty="0"/>
              <a:t>Long-term care facilities</a:t>
            </a:r>
          </a:p>
          <a:p>
            <a:pPr lvl="2"/>
            <a:r>
              <a:rPr lang="en-US" sz="1700" dirty="0"/>
              <a:t>What level of care is needed? What facility is preferred? What is the cost and availability? </a:t>
            </a:r>
          </a:p>
          <a:p>
            <a:pPr marL="960120" lvl="2" indent="0">
              <a:buNone/>
            </a:pPr>
            <a:endParaRPr lang="en-US" dirty="0"/>
          </a:p>
          <a:p>
            <a:endParaRPr lang="en-US" dirty="0"/>
          </a:p>
        </p:txBody>
      </p:sp>
    </p:spTree>
    <p:extLst>
      <p:ext uri="{BB962C8B-B14F-4D97-AF65-F5344CB8AC3E}">
        <p14:creationId xmlns:p14="http://schemas.microsoft.com/office/powerpoint/2010/main" val="22236435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10B7DD-DF87-4EE3-9065-34930423D92F}"/>
              </a:ext>
            </a:extLst>
          </p:cNvPr>
          <p:cNvSpPr>
            <a:spLocks noGrp="1"/>
          </p:cNvSpPr>
          <p:nvPr>
            <p:ph type="title"/>
          </p:nvPr>
        </p:nvSpPr>
        <p:spPr/>
        <p:txBody>
          <a:bodyPr/>
          <a:lstStyle/>
          <a:p>
            <a:r>
              <a:rPr lang="en-US" dirty="0"/>
              <a:t>Paying for Long-Term Care Expenses</a:t>
            </a:r>
          </a:p>
        </p:txBody>
      </p:sp>
      <p:sp>
        <p:nvSpPr>
          <p:cNvPr id="3" name="Content Placeholder 2">
            <a:extLst>
              <a:ext uri="{FF2B5EF4-FFF2-40B4-BE49-F238E27FC236}">
                <a16:creationId xmlns:a16="http://schemas.microsoft.com/office/drawing/2014/main" id="{DD3C0D27-E7A7-4411-A08D-7984BFB6D8CD}"/>
              </a:ext>
            </a:extLst>
          </p:cNvPr>
          <p:cNvSpPr>
            <a:spLocks noGrp="1"/>
          </p:cNvSpPr>
          <p:nvPr>
            <p:ph idx="1"/>
          </p:nvPr>
        </p:nvSpPr>
        <p:spPr/>
        <p:txBody>
          <a:bodyPr/>
          <a:lstStyle/>
          <a:p>
            <a:r>
              <a:rPr lang="en-US" sz="2400" dirty="0"/>
              <a:t>What is the feasibility for affording the care and facility that is preferred or required based on their needs?</a:t>
            </a:r>
          </a:p>
          <a:p>
            <a:pPr marL="0" indent="0">
              <a:buNone/>
            </a:pPr>
            <a:endParaRPr lang="en-US" sz="2400" dirty="0"/>
          </a:p>
          <a:p>
            <a:pPr lvl="1"/>
            <a:r>
              <a:rPr lang="en-US" sz="2000" dirty="0"/>
              <a:t>Assess current resources—income and savings, any long-term care insurance; </a:t>
            </a:r>
            <a:br>
              <a:rPr lang="en-US" sz="2000" dirty="0"/>
            </a:br>
            <a:endParaRPr lang="en-US" sz="2000" dirty="0"/>
          </a:p>
          <a:p>
            <a:pPr lvl="1"/>
            <a:r>
              <a:rPr lang="en-US" sz="2000" dirty="0"/>
              <a:t>Assess spousal need for living expenses; </a:t>
            </a:r>
            <a:br>
              <a:rPr lang="en-US" sz="2000" dirty="0"/>
            </a:br>
            <a:endParaRPr lang="en-US" sz="2000" dirty="0"/>
          </a:p>
          <a:p>
            <a:pPr lvl="1"/>
            <a:r>
              <a:rPr lang="en-US" sz="2000" dirty="0"/>
              <a:t>Devise budget or spending plan to estimate feasibility of affording their needed level of care in the long-term;</a:t>
            </a:r>
            <a:br>
              <a:rPr lang="en-US" sz="2000" dirty="0"/>
            </a:br>
            <a:endParaRPr lang="en-US" sz="2000" dirty="0"/>
          </a:p>
          <a:p>
            <a:pPr lvl="1"/>
            <a:r>
              <a:rPr lang="en-US" sz="2000" dirty="0"/>
              <a:t>If it is evident that the person’s personal estate may not cover their care needs, will Medicaid be necessary?</a:t>
            </a:r>
          </a:p>
          <a:p>
            <a:pPr marL="0" indent="0">
              <a:buNone/>
            </a:pPr>
            <a:endParaRPr lang="en-US" dirty="0"/>
          </a:p>
        </p:txBody>
      </p:sp>
    </p:spTree>
    <p:extLst>
      <p:ext uri="{BB962C8B-B14F-4D97-AF65-F5344CB8AC3E}">
        <p14:creationId xmlns:p14="http://schemas.microsoft.com/office/powerpoint/2010/main" val="31509820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EE5D0-5A4B-4E09-A5F3-C7689C73B555}"/>
              </a:ext>
            </a:extLst>
          </p:cNvPr>
          <p:cNvSpPr>
            <a:spLocks noGrp="1"/>
          </p:cNvSpPr>
          <p:nvPr>
            <p:ph type="title"/>
          </p:nvPr>
        </p:nvSpPr>
        <p:spPr/>
        <p:txBody>
          <a:bodyPr/>
          <a:lstStyle/>
          <a:p>
            <a:r>
              <a:rPr lang="en-US" dirty="0"/>
              <a:t>Wisconsin Medicaid Basics</a:t>
            </a:r>
          </a:p>
        </p:txBody>
      </p:sp>
      <p:sp>
        <p:nvSpPr>
          <p:cNvPr id="3" name="Content Placeholder 2">
            <a:extLst>
              <a:ext uri="{FF2B5EF4-FFF2-40B4-BE49-F238E27FC236}">
                <a16:creationId xmlns:a16="http://schemas.microsoft.com/office/drawing/2014/main" id="{718A195A-A8EB-4E2C-91DB-04B57CBFCE28}"/>
              </a:ext>
            </a:extLst>
          </p:cNvPr>
          <p:cNvSpPr>
            <a:spLocks noGrp="1"/>
          </p:cNvSpPr>
          <p:nvPr>
            <p:ph idx="1"/>
          </p:nvPr>
        </p:nvSpPr>
        <p:spPr/>
        <p:txBody>
          <a:bodyPr>
            <a:normAutofit lnSpcReduction="10000"/>
          </a:bodyPr>
          <a:lstStyle/>
          <a:p>
            <a:pPr marL="457200" lvl="1" indent="0">
              <a:lnSpc>
                <a:spcPct val="107000"/>
              </a:lnSpc>
              <a:spcBef>
                <a:spcPts val="0"/>
              </a:spcBef>
              <a:spcAft>
                <a:spcPts val="0"/>
              </a:spcAft>
              <a:buNone/>
            </a:pPr>
            <a:r>
              <a:rPr lang="en-US" b="1" u="sng" dirty="0">
                <a:effectLst/>
                <a:latin typeface="Arial" panose="020B0604020202020204" pitchFamily="34" charset="0"/>
                <a:ea typeface="Calibri" panose="020F0502020204030204" pitchFamily="34" charset="0"/>
              </a:rPr>
              <a:t>Can you answer these client questions?</a:t>
            </a:r>
            <a:endParaRPr lang="en-US" u="sng" dirty="0">
              <a:effectLst/>
              <a:latin typeface="Arial" panose="020B0604020202020204" pitchFamily="34" charset="0"/>
              <a:ea typeface="Calibri" panose="020F0502020204030204" pitchFamily="34" charset="0"/>
            </a:endParaRPr>
          </a:p>
          <a:p>
            <a:pPr marL="731520" marR="0" indent="0">
              <a:lnSpc>
                <a:spcPct val="107000"/>
              </a:lnSpc>
              <a:spcBef>
                <a:spcPts val="0"/>
              </a:spcBef>
              <a:spcAft>
                <a:spcPts val="0"/>
              </a:spcAft>
              <a:buNone/>
            </a:pPr>
            <a:r>
              <a:rPr lang="en-US" sz="1800" dirty="0">
                <a:effectLst/>
                <a:latin typeface="Arial" panose="020B0604020202020204" pitchFamily="34" charset="0"/>
                <a:ea typeface="Calibri" panose="020F0502020204030204" pitchFamily="34" charset="0"/>
              </a:rPr>
              <a:t> </a:t>
            </a:r>
          </a:p>
          <a:p>
            <a:pPr marL="228600" marR="0" lvl="0" indent="-228600">
              <a:lnSpc>
                <a:spcPct val="115000"/>
              </a:lnSpc>
              <a:spcBef>
                <a:spcPts val="0"/>
              </a:spcBef>
              <a:spcAft>
                <a:spcPts val="1000"/>
              </a:spcAft>
              <a:buFont typeface="+mj-lt"/>
              <a:buAutoNum type="arabicPeriod"/>
            </a:pPr>
            <a:r>
              <a:rPr lang="en-US" sz="1800" dirty="0">
                <a:effectLst/>
                <a:latin typeface="Arial" panose="020B0604020202020204" pitchFamily="34" charset="0"/>
                <a:ea typeface="Calibri" panose="020F0502020204030204" pitchFamily="34" charset="0"/>
              </a:rPr>
              <a:t>Will Medicare pay for long-term care if I need it?</a:t>
            </a:r>
            <a:br>
              <a:rPr lang="en-US" sz="1800" dirty="0">
                <a:effectLst/>
                <a:latin typeface="Arial" panose="020B0604020202020204" pitchFamily="34" charset="0"/>
                <a:ea typeface="Calibri" panose="020F0502020204030204" pitchFamily="34" charset="0"/>
              </a:rPr>
            </a:br>
            <a:endParaRPr lang="en-US" sz="1800" dirty="0">
              <a:effectLst/>
              <a:latin typeface="Arial" panose="020B0604020202020204" pitchFamily="34" charset="0"/>
              <a:ea typeface="Calibri" panose="020F0502020204030204" pitchFamily="34" charset="0"/>
            </a:endParaRPr>
          </a:p>
          <a:p>
            <a:pPr marL="228600" marR="0" lvl="0" indent="-228600">
              <a:lnSpc>
                <a:spcPct val="115000"/>
              </a:lnSpc>
              <a:spcBef>
                <a:spcPts val="0"/>
              </a:spcBef>
              <a:spcAft>
                <a:spcPts val="1000"/>
              </a:spcAft>
              <a:buFont typeface="+mj-lt"/>
              <a:buAutoNum type="arabicPeriod"/>
            </a:pPr>
            <a:r>
              <a:rPr lang="en-US" sz="1800" dirty="0">
                <a:effectLst/>
                <a:latin typeface="Arial" panose="020B0604020202020204" pitchFamily="34" charset="0"/>
                <a:ea typeface="Calibri" panose="020F0502020204030204" pitchFamily="34" charset="0"/>
              </a:rPr>
              <a:t>Do I really need to spend down to only $2,000 to be eligible for Medicaid?</a:t>
            </a:r>
            <a:br>
              <a:rPr lang="en-US" sz="1800" dirty="0">
                <a:effectLst/>
                <a:latin typeface="Arial" panose="020B0604020202020204" pitchFamily="34" charset="0"/>
                <a:ea typeface="Calibri" panose="020F0502020204030204" pitchFamily="34" charset="0"/>
              </a:rPr>
            </a:br>
            <a:endParaRPr lang="en-US" sz="1800" dirty="0">
              <a:effectLst/>
              <a:latin typeface="Arial" panose="020B0604020202020204" pitchFamily="34" charset="0"/>
              <a:ea typeface="Calibri" panose="020F0502020204030204" pitchFamily="34" charset="0"/>
            </a:endParaRPr>
          </a:p>
          <a:p>
            <a:pPr marL="228600" marR="0" lvl="0" indent="-228600">
              <a:lnSpc>
                <a:spcPct val="115000"/>
              </a:lnSpc>
              <a:spcBef>
                <a:spcPts val="0"/>
              </a:spcBef>
              <a:spcAft>
                <a:spcPts val="1000"/>
              </a:spcAft>
              <a:buFont typeface="+mj-lt"/>
              <a:buAutoNum type="arabicPeriod"/>
            </a:pPr>
            <a:r>
              <a:rPr lang="en-US" sz="1800" dirty="0">
                <a:effectLst/>
                <a:latin typeface="Arial" panose="020B0604020202020204" pitchFamily="34" charset="0"/>
                <a:ea typeface="Calibri" panose="020F0502020204030204" pitchFamily="34" charset="0"/>
              </a:rPr>
              <a:t>Will the nursing home put a lien on my house? (a/k/a: Will the nursing home take my house?)</a:t>
            </a:r>
            <a:br>
              <a:rPr lang="en-US" sz="1800" dirty="0">
                <a:effectLst/>
                <a:latin typeface="Arial" panose="020B0604020202020204" pitchFamily="34" charset="0"/>
                <a:ea typeface="Calibri" panose="020F0502020204030204" pitchFamily="34" charset="0"/>
              </a:rPr>
            </a:br>
            <a:endParaRPr lang="en-US" sz="1800" dirty="0">
              <a:effectLst/>
              <a:latin typeface="Arial" panose="020B0604020202020204" pitchFamily="34" charset="0"/>
              <a:ea typeface="Calibri" panose="020F0502020204030204" pitchFamily="34" charset="0"/>
            </a:endParaRPr>
          </a:p>
          <a:p>
            <a:pPr marL="228600" marR="0" lvl="0" indent="-228600">
              <a:lnSpc>
                <a:spcPct val="115000"/>
              </a:lnSpc>
              <a:spcBef>
                <a:spcPts val="0"/>
              </a:spcBef>
              <a:spcAft>
                <a:spcPts val="1000"/>
              </a:spcAft>
              <a:buFont typeface="+mj-lt"/>
              <a:buAutoNum type="arabicPeriod"/>
            </a:pPr>
            <a:r>
              <a:rPr lang="en-US" sz="1800" dirty="0">
                <a:effectLst/>
                <a:latin typeface="Arial" panose="020B0604020202020204" pitchFamily="34" charset="0"/>
                <a:ea typeface="Calibri" panose="020F0502020204030204" pitchFamily="34" charset="0"/>
              </a:rPr>
              <a:t>Can I protect assets by putting them in a trust and still have access if I need the assets?</a:t>
            </a:r>
            <a:br>
              <a:rPr lang="en-US" sz="1800" dirty="0">
                <a:effectLst/>
                <a:latin typeface="Arial" panose="020B0604020202020204" pitchFamily="34" charset="0"/>
                <a:ea typeface="Calibri" panose="020F0502020204030204" pitchFamily="34" charset="0"/>
              </a:rPr>
            </a:br>
            <a:endParaRPr lang="en-US" sz="1800" dirty="0">
              <a:effectLst/>
              <a:latin typeface="Arial" panose="020B0604020202020204" pitchFamily="34" charset="0"/>
              <a:ea typeface="Calibri" panose="020F0502020204030204" pitchFamily="34" charset="0"/>
            </a:endParaRPr>
          </a:p>
          <a:p>
            <a:pPr marL="228600" marR="0" lvl="0" indent="-228600">
              <a:lnSpc>
                <a:spcPct val="115000"/>
              </a:lnSpc>
              <a:spcBef>
                <a:spcPts val="0"/>
              </a:spcBef>
              <a:spcAft>
                <a:spcPts val="1000"/>
              </a:spcAft>
              <a:buFont typeface="+mj-lt"/>
              <a:buAutoNum type="arabicPeriod"/>
            </a:pPr>
            <a:r>
              <a:rPr lang="en-US" sz="1800" dirty="0">
                <a:effectLst/>
                <a:latin typeface="Arial" panose="020B0604020202020204" pitchFamily="34" charset="0"/>
                <a:ea typeface="Calibri" panose="020F0502020204030204" pitchFamily="34" charset="0"/>
              </a:rPr>
              <a:t>If one spouse has expensive care needs, should a couple get divorced, so the healthy spouse still has some assets?</a:t>
            </a:r>
          </a:p>
          <a:p>
            <a:endParaRPr lang="en-US" dirty="0"/>
          </a:p>
        </p:txBody>
      </p:sp>
    </p:spTree>
    <p:extLst>
      <p:ext uri="{BB962C8B-B14F-4D97-AF65-F5344CB8AC3E}">
        <p14:creationId xmlns:p14="http://schemas.microsoft.com/office/powerpoint/2010/main" val="18134147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E54964-D760-4E52-B278-C56659B26CC0}"/>
              </a:ext>
            </a:extLst>
          </p:cNvPr>
          <p:cNvSpPr>
            <a:spLocks noGrp="1"/>
          </p:cNvSpPr>
          <p:nvPr>
            <p:ph type="title"/>
          </p:nvPr>
        </p:nvSpPr>
        <p:spPr/>
        <p:txBody>
          <a:bodyPr/>
          <a:lstStyle/>
          <a:p>
            <a:r>
              <a:rPr lang="en-US" dirty="0"/>
              <a:t>Wisconsin Medicaid Basics – </a:t>
            </a:r>
            <a:br>
              <a:rPr lang="en-US" dirty="0"/>
            </a:br>
            <a:br>
              <a:rPr lang="en-US" dirty="0"/>
            </a:br>
            <a:r>
              <a:rPr lang="en-US" dirty="0"/>
              <a:t>Introduction &amp; Background</a:t>
            </a:r>
          </a:p>
        </p:txBody>
      </p:sp>
      <p:sp>
        <p:nvSpPr>
          <p:cNvPr id="3" name="Content Placeholder 2">
            <a:extLst>
              <a:ext uri="{FF2B5EF4-FFF2-40B4-BE49-F238E27FC236}">
                <a16:creationId xmlns:a16="http://schemas.microsoft.com/office/drawing/2014/main" id="{C881CEA0-6189-4645-A39C-F31393EC30AD}"/>
              </a:ext>
            </a:extLst>
          </p:cNvPr>
          <p:cNvSpPr>
            <a:spLocks noGrp="1"/>
          </p:cNvSpPr>
          <p:nvPr>
            <p:ph idx="1"/>
          </p:nvPr>
        </p:nvSpPr>
        <p:spPr/>
        <p:txBody>
          <a:bodyPr/>
          <a:lstStyle/>
          <a:p>
            <a:pPr marL="1200150" lvl="2" indent="-285750" algn="just">
              <a:lnSpc>
                <a:spcPct val="107000"/>
              </a:lnSpc>
              <a:spcBef>
                <a:spcPts val="0"/>
              </a:spcBef>
              <a:spcAft>
                <a:spcPts val="0"/>
              </a:spcAft>
              <a:buFont typeface="Wingdings" panose="05000000000000000000" pitchFamily="2" charset="2"/>
              <a:buChar char="Ø"/>
            </a:pPr>
            <a:r>
              <a:rPr lang="en-US" sz="1400" dirty="0">
                <a:effectLst/>
                <a:latin typeface="Arial" panose="020B0604020202020204" pitchFamily="34" charset="0"/>
                <a:ea typeface="Calibri" panose="020F0502020204030204" pitchFamily="34" charset="0"/>
              </a:rPr>
              <a:t>Your clients who engage you in their retirement and long-term care planning often want to know how they can preserve wealth for themselves and their family and what to do if faced with expensive care.  In many cases, it is useful to include a well-qualified elder law attorney in the planning team to consider all the options for the clients’ goals and needs, whether in advance or when faced with imminent care decisions.</a:t>
            </a:r>
          </a:p>
          <a:p>
            <a:pPr marR="0">
              <a:lnSpc>
                <a:spcPct val="107000"/>
              </a:lnSpc>
              <a:spcBef>
                <a:spcPts val="0"/>
              </a:spcBef>
              <a:spcAft>
                <a:spcPts val="0"/>
              </a:spcAft>
              <a:buFont typeface="Wingdings" panose="05000000000000000000" pitchFamily="2" charset="2"/>
              <a:buChar char="Ø"/>
            </a:pPr>
            <a:endParaRPr lang="en-US" sz="1400" dirty="0">
              <a:effectLst/>
              <a:latin typeface="Arial" panose="020B0604020202020204" pitchFamily="34" charset="0"/>
              <a:ea typeface="Calibri" panose="020F0502020204030204" pitchFamily="34" charset="0"/>
            </a:endParaRPr>
          </a:p>
          <a:p>
            <a:pPr marR="0">
              <a:lnSpc>
                <a:spcPct val="107000"/>
              </a:lnSpc>
              <a:spcBef>
                <a:spcPts val="0"/>
              </a:spcBef>
              <a:spcAft>
                <a:spcPts val="0"/>
              </a:spcAft>
              <a:buFont typeface="Wingdings" panose="05000000000000000000" pitchFamily="2" charset="2"/>
              <a:buChar char="Ø"/>
            </a:pPr>
            <a:endParaRPr lang="en-US" sz="1400" dirty="0">
              <a:latin typeface="Arial" panose="020B0604020202020204" pitchFamily="34" charset="0"/>
              <a:ea typeface="Calibri" panose="020F0502020204030204" pitchFamily="34" charset="0"/>
            </a:endParaRPr>
          </a:p>
          <a:p>
            <a:pPr marR="0">
              <a:lnSpc>
                <a:spcPct val="107000"/>
              </a:lnSpc>
              <a:spcBef>
                <a:spcPts val="0"/>
              </a:spcBef>
              <a:spcAft>
                <a:spcPts val="0"/>
              </a:spcAft>
              <a:buFont typeface="Wingdings" panose="05000000000000000000" pitchFamily="2" charset="2"/>
              <a:buChar char="Ø"/>
            </a:pPr>
            <a:endParaRPr lang="en-US" sz="1400" dirty="0">
              <a:effectLst/>
              <a:latin typeface="Arial" panose="020B0604020202020204" pitchFamily="34" charset="0"/>
              <a:ea typeface="Calibri" panose="020F0502020204030204" pitchFamily="34" charset="0"/>
            </a:endParaRPr>
          </a:p>
          <a:p>
            <a:pPr marL="1200150" lvl="2" indent="-285750" algn="just">
              <a:lnSpc>
                <a:spcPct val="107000"/>
              </a:lnSpc>
              <a:spcBef>
                <a:spcPts val="0"/>
              </a:spcBef>
              <a:spcAft>
                <a:spcPts val="0"/>
              </a:spcAft>
              <a:buFont typeface="Wingdings" panose="05000000000000000000" pitchFamily="2" charset="2"/>
              <a:buChar char="Ø"/>
            </a:pPr>
            <a:r>
              <a:rPr lang="en-US" sz="1400" dirty="0">
                <a:effectLst/>
                <a:latin typeface="Arial" panose="020B0604020202020204" pitchFamily="34" charset="0"/>
                <a:ea typeface="Calibri" panose="020F0502020204030204" pitchFamily="34" charset="0"/>
              </a:rPr>
              <a:t>Medicaid is a joint federal and state program to provide medical assistance to individuals and families with limited income and assets.  For purposes of this discussion, we are focusing on the Medicaid programs that relate to long-term care services for those who are elderly, blind, or disabled.  Such services include institutional long-term care for care in a nursing home setting and “waiver services” (sub-programs known as Partnership, Family Care, and IRIS (Include, Respect, I Self-Direct) for care in home, assisted living, or memory care settings.</a:t>
            </a:r>
          </a:p>
          <a:p>
            <a:endParaRPr lang="en-US" dirty="0"/>
          </a:p>
        </p:txBody>
      </p:sp>
    </p:spTree>
    <p:extLst>
      <p:ext uri="{BB962C8B-B14F-4D97-AF65-F5344CB8AC3E}">
        <p14:creationId xmlns:p14="http://schemas.microsoft.com/office/powerpoint/2010/main" val="7997248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F7C802-B092-4CCF-8508-1F6A76EE9A61}"/>
              </a:ext>
            </a:extLst>
          </p:cNvPr>
          <p:cNvSpPr>
            <a:spLocks noGrp="1"/>
          </p:cNvSpPr>
          <p:nvPr>
            <p:ph type="title"/>
          </p:nvPr>
        </p:nvSpPr>
        <p:spPr/>
        <p:txBody>
          <a:bodyPr/>
          <a:lstStyle/>
          <a:p>
            <a:r>
              <a:rPr lang="en-US" dirty="0"/>
              <a:t>Wisconsin Medicaid Basics – </a:t>
            </a:r>
            <a:br>
              <a:rPr lang="en-US" dirty="0"/>
            </a:br>
            <a:br>
              <a:rPr lang="en-US" dirty="0"/>
            </a:br>
            <a:r>
              <a:rPr lang="en-US" dirty="0"/>
              <a:t>Financial Requirements</a:t>
            </a:r>
          </a:p>
        </p:txBody>
      </p:sp>
      <p:sp>
        <p:nvSpPr>
          <p:cNvPr id="4" name="Text Placeholder 3">
            <a:extLst>
              <a:ext uri="{FF2B5EF4-FFF2-40B4-BE49-F238E27FC236}">
                <a16:creationId xmlns:a16="http://schemas.microsoft.com/office/drawing/2014/main" id="{31677640-6206-4897-B31C-0777BBF3D70E}"/>
              </a:ext>
            </a:extLst>
          </p:cNvPr>
          <p:cNvSpPr>
            <a:spLocks noGrp="1"/>
          </p:cNvSpPr>
          <p:nvPr>
            <p:ph type="body" idx="1"/>
          </p:nvPr>
        </p:nvSpPr>
        <p:spPr>
          <a:xfrm>
            <a:off x="4477512" y="1123216"/>
            <a:ext cx="3474720" cy="807720"/>
          </a:xfrm>
        </p:spPr>
        <p:txBody>
          <a:bodyPr/>
          <a:lstStyle/>
          <a:p>
            <a:pPr algn="ctr"/>
            <a:r>
              <a:rPr lang="en-US" dirty="0"/>
              <a:t>Income			</a:t>
            </a:r>
          </a:p>
        </p:txBody>
      </p:sp>
      <p:sp>
        <p:nvSpPr>
          <p:cNvPr id="3" name="Content Placeholder 2">
            <a:extLst>
              <a:ext uri="{FF2B5EF4-FFF2-40B4-BE49-F238E27FC236}">
                <a16:creationId xmlns:a16="http://schemas.microsoft.com/office/drawing/2014/main" id="{5CCEA864-4534-45BB-9267-1536CD7D4836}"/>
              </a:ext>
            </a:extLst>
          </p:cNvPr>
          <p:cNvSpPr>
            <a:spLocks noGrp="1"/>
          </p:cNvSpPr>
          <p:nvPr>
            <p:ph sz="half" idx="2"/>
          </p:nvPr>
        </p:nvSpPr>
        <p:spPr>
          <a:ln>
            <a:solidFill>
              <a:schemeClr val="tx1"/>
            </a:solidFill>
          </a:ln>
        </p:spPr>
        <p:txBody>
          <a:bodyPr/>
          <a:lstStyle/>
          <a:p>
            <a:pPr marL="0" indent="0">
              <a:buNone/>
            </a:pPr>
            <a:r>
              <a:rPr lang="en-US" sz="1800" dirty="0">
                <a:latin typeface="Arial" panose="020B0604020202020204" pitchFamily="34" charset="0"/>
                <a:ea typeface="Calibri" panose="020F0502020204030204" pitchFamily="34" charset="0"/>
              </a:rPr>
              <a:t>I</a:t>
            </a:r>
            <a:r>
              <a:rPr lang="en-US" sz="1800" dirty="0">
                <a:effectLst/>
                <a:latin typeface="Arial" panose="020B0604020202020204" pitchFamily="34" charset="0"/>
                <a:ea typeface="Calibri" panose="020F0502020204030204" pitchFamily="34" charset="0"/>
              </a:rPr>
              <a:t>n general, a person is eligible if their income does not cover their monthly need.</a:t>
            </a:r>
            <a:endParaRPr lang="en-US" dirty="0"/>
          </a:p>
        </p:txBody>
      </p:sp>
      <p:sp>
        <p:nvSpPr>
          <p:cNvPr id="5" name="Text Placeholder 4">
            <a:extLst>
              <a:ext uri="{FF2B5EF4-FFF2-40B4-BE49-F238E27FC236}">
                <a16:creationId xmlns:a16="http://schemas.microsoft.com/office/drawing/2014/main" id="{F77AF60C-AF4F-4771-B260-5C20CEA1BEC9}"/>
              </a:ext>
            </a:extLst>
          </p:cNvPr>
          <p:cNvSpPr>
            <a:spLocks noGrp="1"/>
          </p:cNvSpPr>
          <p:nvPr>
            <p:ph type="body" sz="quarter" idx="3"/>
          </p:nvPr>
        </p:nvSpPr>
        <p:spPr/>
        <p:txBody>
          <a:bodyPr/>
          <a:lstStyle/>
          <a:p>
            <a:pPr algn="ctr"/>
            <a:r>
              <a:rPr lang="en-US" dirty="0"/>
              <a:t>Assets</a:t>
            </a:r>
          </a:p>
        </p:txBody>
      </p:sp>
      <p:sp>
        <p:nvSpPr>
          <p:cNvPr id="6" name="Content Placeholder 5">
            <a:extLst>
              <a:ext uri="{FF2B5EF4-FFF2-40B4-BE49-F238E27FC236}">
                <a16:creationId xmlns:a16="http://schemas.microsoft.com/office/drawing/2014/main" id="{444DEFE2-3D5B-42A6-8639-3DCAE069F257}"/>
              </a:ext>
            </a:extLst>
          </p:cNvPr>
          <p:cNvSpPr>
            <a:spLocks noGrp="1"/>
          </p:cNvSpPr>
          <p:nvPr>
            <p:ph sz="quarter" idx="4"/>
          </p:nvPr>
        </p:nvSpPr>
        <p:spPr>
          <a:ln>
            <a:solidFill>
              <a:schemeClr val="tx1"/>
            </a:solidFill>
          </a:ln>
        </p:spPr>
        <p:txBody>
          <a:bodyPr/>
          <a:lstStyle/>
          <a:p>
            <a:pPr>
              <a:buFont typeface="Arial" panose="020B0604020202020204" pitchFamily="34" charset="0"/>
              <a:buChar char="•"/>
            </a:pPr>
            <a:r>
              <a:rPr lang="en-US" dirty="0"/>
              <a:t>Asset limit varies by program and is different for single vs. married couples;</a:t>
            </a:r>
          </a:p>
          <a:p>
            <a:pPr>
              <a:buFont typeface="Arial" panose="020B0604020202020204" pitchFamily="34" charset="0"/>
              <a:buChar char="•"/>
            </a:pPr>
            <a:r>
              <a:rPr lang="en-US" dirty="0"/>
              <a:t>For each program’s asset limit, we assess:</a:t>
            </a:r>
          </a:p>
          <a:p>
            <a:pPr lvl="1">
              <a:buFont typeface="Arial" panose="020B0604020202020204" pitchFamily="34" charset="0"/>
              <a:buChar char="•"/>
            </a:pPr>
            <a:r>
              <a:rPr lang="en-US" dirty="0"/>
              <a:t>Countable Assets</a:t>
            </a:r>
          </a:p>
          <a:p>
            <a:pPr lvl="1"/>
            <a:r>
              <a:rPr lang="en-US" dirty="0"/>
              <a:t>Exempt Assets</a:t>
            </a:r>
          </a:p>
          <a:p>
            <a:pPr lvl="1"/>
            <a:r>
              <a:rPr lang="en-US" dirty="0"/>
              <a:t>Assets with Special Treatment</a:t>
            </a:r>
          </a:p>
        </p:txBody>
      </p:sp>
    </p:spTree>
    <p:extLst>
      <p:ext uri="{BB962C8B-B14F-4D97-AF65-F5344CB8AC3E}">
        <p14:creationId xmlns:p14="http://schemas.microsoft.com/office/powerpoint/2010/main" val="1986641703"/>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TM03457475[[fn=Frame]]</Template>
  <TotalTime>67</TotalTime>
  <Words>3440</Words>
  <Application>Microsoft Office PowerPoint</Application>
  <PresentationFormat>Widescreen</PresentationFormat>
  <Paragraphs>187</Paragraphs>
  <Slides>29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Corbel</vt:lpstr>
      <vt:lpstr>Wingdings</vt:lpstr>
      <vt:lpstr>Wingdings 2</vt:lpstr>
      <vt:lpstr>Frame</vt:lpstr>
      <vt:lpstr>Estate and Long-Term Planning for Incapacity and Special Needs </vt:lpstr>
      <vt:lpstr>Presenters</vt:lpstr>
      <vt:lpstr>Disclaimer</vt:lpstr>
      <vt:lpstr>Planning for Incapacity</vt:lpstr>
      <vt:lpstr>Planning for Incapacity</vt:lpstr>
      <vt:lpstr>Paying for Long-Term Care Expenses</vt:lpstr>
      <vt:lpstr>Wisconsin Medicaid Basics</vt:lpstr>
      <vt:lpstr>Wisconsin Medicaid Basics –   Introduction &amp; Background</vt:lpstr>
      <vt:lpstr>Wisconsin Medicaid Basics –   Financial Requirements</vt:lpstr>
      <vt:lpstr>Wisconsin Medicaid Basics – Financial Requirements  * Assets</vt:lpstr>
      <vt:lpstr>Wisconsin Medicaid Basics – Financial Requirements  * Assets</vt:lpstr>
      <vt:lpstr>Wisconsin Medicaid Basics – Financial Requirements  * Assets</vt:lpstr>
      <vt:lpstr>Wisconsin Medicaid Basics:   Community Spouse Impoverishment Protection</vt:lpstr>
      <vt:lpstr>Wisconsin Medicaid Basics:  Divestment Issues</vt:lpstr>
      <vt:lpstr>Wisconsin Medicaid Basics:   Estate Recovery</vt:lpstr>
      <vt:lpstr>Wisconsin Medicaid Basics:   Estate Recovery</vt:lpstr>
      <vt:lpstr>Planning for eventual long-term care and possible Medicaid benefits </vt:lpstr>
      <vt:lpstr>Special Needs Planning</vt:lpstr>
      <vt:lpstr>Special Needs Planning:   Public Benefits</vt:lpstr>
      <vt:lpstr>Special Needs Planning:  Special Needs Trusts (SNT)</vt:lpstr>
      <vt:lpstr>Special Needs Planning:  Special Needs Trusts (SNT)</vt:lpstr>
      <vt:lpstr>Special Needs Planning:  Special Needs Trusts (SNT)</vt:lpstr>
      <vt:lpstr>Special Needs Planning:  Special Needs Trusts (SNT)</vt:lpstr>
      <vt:lpstr>Special Needs Planning:  Special Needs Trusts (SNT)</vt:lpstr>
      <vt:lpstr>Special Needs Planning:  ABLE Account</vt:lpstr>
      <vt:lpstr>Special Needs Planning:   Planning strategies to avoid</vt:lpstr>
      <vt:lpstr>Conclusion</vt:lpstr>
      <vt:lpstr>Questions? </vt:lpstr>
      <vt:lpstr>References; Referral 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Estate and Long-Term Planning for Incapacity and Special Needs</dc:title>
  <dc:creator>Meghan M. Teigen</dc:creator>
  <cp:lastModifiedBy>Matt Clooten</cp:lastModifiedBy>
  <cp:revision>8</cp:revision>
  <dcterms:created xsi:type="dcterms:W3CDTF">2021-05-10T16:46:50Z</dcterms:created>
  <dcterms:modified xsi:type="dcterms:W3CDTF">2021-05-11T20:49:05Z</dcterms:modified>
</cp:coreProperties>
</file>